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99" r:id="rId1"/>
  </p:sldMasterIdLst>
  <p:notesMasterIdLst>
    <p:notesMasterId r:id="rId23"/>
  </p:notesMasterIdLst>
  <p:sldIdLst>
    <p:sldId id="256" r:id="rId2"/>
    <p:sldId id="273" r:id="rId3"/>
    <p:sldId id="274" r:id="rId4"/>
    <p:sldId id="275" r:id="rId5"/>
    <p:sldId id="276" r:id="rId6"/>
    <p:sldId id="277" r:id="rId7"/>
    <p:sldId id="287" r:id="rId8"/>
    <p:sldId id="278" r:id="rId9"/>
    <p:sldId id="279" r:id="rId10"/>
    <p:sldId id="280" r:id="rId11"/>
    <p:sldId id="281" r:id="rId12"/>
    <p:sldId id="288" r:id="rId13"/>
    <p:sldId id="282" r:id="rId14"/>
    <p:sldId id="284" r:id="rId15"/>
    <p:sldId id="289" r:id="rId16"/>
    <p:sldId id="292" r:id="rId17"/>
    <p:sldId id="293" r:id="rId18"/>
    <p:sldId id="290" r:id="rId19"/>
    <p:sldId id="285" r:id="rId20"/>
    <p:sldId id="286" r:id="rId21"/>
    <p:sldId id="272" r:id="rId22"/>
  </p:sldIdLst>
  <p:sldSz cx="12192000" cy="6858000"/>
  <p:notesSz cx="6858000" cy="9144000"/>
  <p:embeddedFontLst>
    <p:embeddedFont>
      <p:font typeface="Consolas" panose="020B0609020204030204" pitchFamily="49" charset="0"/>
      <p:regular r:id="rId24"/>
      <p:bold r:id="rId25"/>
      <p:italic r:id="rId26"/>
      <p:boldItalic r:id="rId27"/>
    </p:embeddedFont>
    <p:embeddedFont>
      <p:font typeface="Killer Tech" panose="020B0604020202020204" charset="0"/>
      <p:regular r:id="rId28"/>
    </p:embeddedFont>
    <p:embeddedFont>
      <p:font typeface="Nitti" panose="02000509060000060004" pitchFamily="49" charset="0"/>
      <p:regular r:id="rId29"/>
    </p:embeddedFont>
    <p:embeddedFont>
      <p:font typeface="Righteous"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4383" autoAdjust="0"/>
  </p:normalViewPr>
  <p:slideViewPr>
    <p:cSldViewPr snapToGrid="0">
      <p:cViewPr varScale="1">
        <p:scale>
          <a:sx n="85" d="100"/>
          <a:sy n="85" d="100"/>
        </p:scale>
        <p:origin x="153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8" Type="http://schemas.openxmlformats.org/officeDocument/2006/relationships/slide" Target="slides/slide7.xml"/></Relationships>
</file>

<file path=ppt/media/image1.png>
</file>

<file path=ppt/media/image10.png>
</file>

<file path=ppt/media/image11.gif>
</file>

<file path=ppt/media/image2.jpe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769238-89E7-46A8-8266-36F2B8DB3C32}" type="datetimeFigureOut">
              <a:rPr lang="en-US" smtClean="0"/>
              <a:t>9/4/2024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9C49C-85D1-4DF8-8D3F-B4913A99C2A8}" type="slidenum">
              <a:rPr lang="en-US" smtClean="0"/>
              <a:t>‹#›</a:t>
            </a:fld>
            <a:endParaRPr lang="en-US"/>
          </a:p>
        </p:txBody>
      </p:sp>
    </p:spTree>
    <p:extLst>
      <p:ext uri="{BB962C8B-B14F-4D97-AF65-F5344CB8AC3E}">
        <p14:creationId xmlns:p14="http://schemas.microsoft.com/office/powerpoint/2010/main" val="504939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dive into how you can actually use an API in JavaScript.</a:t>
            </a:r>
          </a:p>
        </p:txBody>
      </p:sp>
      <p:sp>
        <p:nvSpPr>
          <p:cNvPr id="4" name="Slide Number Placeholder 3"/>
          <p:cNvSpPr>
            <a:spLocks noGrp="1"/>
          </p:cNvSpPr>
          <p:nvPr>
            <p:ph type="sldNum" sz="quarter" idx="5"/>
          </p:nvPr>
        </p:nvSpPr>
        <p:spPr/>
        <p:txBody>
          <a:bodyPr/>
          <a:lstStyle/>
          <a:p>
            <a:fld id="{D1E9C49C-85D1-4DF8-8D3F-B4913A99C2A8}" type="slidenum">
              <a:rPr lang="en-US" smtClean="0"/>
              <a:t>1</a:t>
            </a:fld>
            <a:endParaRPr lang="en-US"/>
          </a:p>
        </p:txBody>
      </p:sp>
    </p:spTree>
    <p:extLst>
      <p:ext uri="{BB962C8B-B14F-4D97-AF65-F5344CB8AC3E}">
        <p14:creationId xmlns:p14="http://schemas.microsoft.com/office/powerpoint/2010/main" val="35566763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Let’s see an example.</a:t>
            </a:r>
          </a:p>
          <a:p>
            <a:pPr marL="171450" indent="-171450">
              <a:buFont typeface="Arial" panose="020B0604020202020204" pitchFamily="34" charset="0"/>
              <a:buChar char="•"/>
            </a:pPr>
            <a:r>
              <a:rPr lang="en-US" dirty="0"/>
              <a:t>In this basic example, we have a call to </a:t>
            </a:r>
            <a:r>
              <a:rPr lang="en-US" b="1" dirty="0"/>
              <a:t>fetch</a:t>
            </a:r>
            <a:r>
              <a:rPr lang="en-US" b="0" dirty="0"/>
              <a:t> that goes to this URL. The resulting object is stored in the </a:t>
            </a:r>
            <a:r>
              <a:rPr lang="en-US" b="1" dirty="0" err="1"/>
              <a:t>myFruitPromise</a:t>
            </a:r>
            <a:r>
              <a:rPr lang="en-US" b="0" dirty="0"/>
              <a:t> variable. This will likely be some sort of data about a pineapple. But what if we wanted the </a:t>
            </a:r>
            <a:r>
              <a:rPr lang="en-US" b="0" i="1" dirty="0"/>
              <a:t>user</a:t>
            </a:r>
            <a:r>
              <a:rPr lang="en-US" b="0" i="0" dirty="0"/>
              <a:t> to tell us which fruit they wanted?</a:t>
            </a:r>
          </a:p>
          <a:p>
            <a:pPr marL="171450" indent="-171450">
              <a:buFont typeface="Arial" panose="020B0604020202020204" pitchFamily="34" charset="0"/>
              <a:buChar char="•"/>
            </a:pPr>
            <a:r>
              <a:rPr lang="en-US" b="0" i="0" dirty="0"/>
              <a:t>In this dynamic example, the first step is to prompt the user for a fruit. That fruit is then inserted into the URL through an interpolation!</a:t>
            </a:r>
          </a:p>
          <a:p>
            <a:pPr marL="171450" indent="-171450">
              <a:buFont typeface="Arial" panose="020B0604020202020204" pitchFamily="34" charset="0"/>
              <a:buChar char="•"/>
            </a:pPr>
            <a:r>
              <a:rPr lang="en-US" b="0" i="0" dirty="0"/>
              <a:t>So, fetch is just a function that takes a URL… but what does it return? How can we deal with the Promise object?</a:t>
            </a:r>
            <a:endParaRPr lang="en-US" b="0" dirty="0"/>
          </a:p>
        </p:txBody>
      </p:sp>
      <p:sp>
        <p:nvSpPr>
          <p:cNvPr id="4" name="Slide Number Placeholder 3"/>
          <p:cNvSpPr>
            <a:spLocks noGrp="1"/>
          </p:cNvSpPr>
          <p:nvPr>
            <p:ph type="sldNum" sz="quarter" idx="5"/>
          </p:nvPr>
        </p:nvSpPr>
        <p:spPr/>
        <p:txBody>
          <a:bodyPr/>
          <a:lstStyle/>
          <a:p>
            <a:fld id="{D1E9C49C-85D1-4DF8-8D3F-B4913A99C2A8}" type="slidenum">
              <a:rPr lang="en-US" smtClean="0"/>
              <a:t>10</a:t>
            </a:fld>
            <a:endParaRPr lang="en-US"/>
          </a:p>
        </p:txBody>
      </p:sp>
    </p:spTree>
    <p:extLst>
      <p:ext uri="{BB962C8B-B14F-4D97-AF65-F5344CB8AC3E}">
        <p14:creationId xmlns:p14="http://schemas.microsoft.com/office/powerpoint/2010/main" val="13165444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Promises are really weird, but luckily, there is a relatively simple way to deal with them. You may think that in this example, the </a:t>
            </a:r>
            <a:r>
              <a:rPr lang="en-US" b="1" dirty="0" err="1"/>
              <a:t>myResponse</a:t>
            </a:r>
            <a:r>
              <a:rPr lang="en-US" b="0" dirty="0"/>
              <a:t> variable would hold a Promise… but it actually does not! Because of the </a:t>
            </a:r>
            <a:r>
              <a:rPr lang="en-US" b="1" dirty="0"/>
              <a:t>await</a:t>
            </a:r>
            <a:r>
              <a:rPr lang="en-US" b="0" dirty="0"/>
              <a:t> keyword, the </a:t>
            </a:r>
            <a:r>
              <a:rPr lang="en-US" b="1" dirty="0" err="1"/>
              <a:t>myResponse</a:t>
            </a:r>
            <a:r>
              <a:rPr lang="en-US" b="0" dirty="0"/>
              <a:t> variable holds an actual response object.</a:t>
            </a:r>
          </a:p>
          <a:p>
            <a:pPr marL="171450" indent="-171450">
              <a:buFont typeface="Arial" panose="020B0604020202020204" pitchFamily="34" charset="0"/>
              <a:buChar char="•"/>
            </a:pPr>
            <a:r>
              <a:rPr lang="en-US" b="0" dirty="0"/>
              <a:t>You just have to put the </a:t>
            </a:r>
            <a:r>
              <a:rPr lang="en-US" b="1" dirty="0"/>
              <a:t>await</a:t>
            </a:r>
            <a:r>
              <a:rPr lang="en-US" b="0" dirty="0"/>
              <a:t> keyword in front of any promise object, and it will give you the </a:t>
            </a:r>
            <a:r>
              <a:rPr lang="en-US" b="0" i="1" dirty="0"/>
              <a:t>result</a:t>
            </a:r>
            <a:r>
              <a:rPr lang="en-US" b="0" i="0" dirty="0"/>
              <a:t> of the Promise when it’s done.</a:t>
            </a:r>
          </a:p>
          <a:p>
            <a:pPr marL="171450" indent="-171450">
              <a:buFont typeface="Arial" panose="020B0604020202020204" pitchFamily="34" charset="0"/>
              <a:buChar char="•"/>
            </a:pPr>
            <a:r>
              <a:rPr lang="en-US" b="0" i="0" dirty="0"/>
              <a:t>The code block will wait for the promise to resolve before it continues!</a:t>
            </a:r>
          </a:p>
          <a:p>
            <a:pPr marL="171450" indent="-171450">
              <a:buFont typeface="Arial" panose="020B0604020202020204" pitchFamily="34" charset="0"/>
              <a:buChar char="•"/>
            </a:pPr>
            <a:r>
              <a:rPr lang="en-US" b="0" i="0" dirty="0"/>
              <a:t>Now you might be thinking… wait… isn’t the whole point to </a:t>
            </a:r>
            <a:r>
              <a:rPr lang="en-US" b="0" i="1" dirty="0"/>
              <a:t>avoid</a:t>
            </a:r>
            <a:r>
              <a:rPr lang="en-US" b="0" i="0" dirty="0"/>
              <a:t> waiting around for code to complete?</a:t>
            </a:r>
          </a:p>
          <a:p>
            <a:pPr marL="171450" indent="-171450">
              <a:buFont typeface="Arial" panose="020B0604020202020204" pitchFamily="34" charset="0"/>
              <a:buChar char="•"/>
            </a:pPr>
            <a:r>
              <a:rPr lang="en-US" b="0" i="0" dirty="0"/>
              <a:t>The answer is yes! But through the magic of </a:t>
            </a:r>
            <a:r>
              <a:rPr lang="en-US" b="0" i="0" dirty="0" err="1"/>
              <a:t>asynchronicity</a:t>
            </a:r>
            <a:r>
              <a:rPr lang="en-US" b="0" i="0" dirty="0"/>
              <a:t>, the rest of the program can continue responding while this </a:t>
            </a:r>
            <a:r>
              <a:rPr lang="en-US" b="0" i="1" dirty="0"/>
              <a:t>one specific block</a:t>
            </a:r>
            <a:r>
              <a:rPr lang="en-US" b="0" i="0" dirty="0"/>
              <a:t> waits for the promise response. It’s very cool and wow!</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11</a:t>
            </a:fld>
            <a:endParaRPr lang="en-US"/>
          </a:p>
        </p:txBody>
      </p:sp>
    </p:spTree>
    <p:extLst>
      <p:ext uri="{BB962C8B-B14F-4D97-AF65-F5344CB8AC3E}">
        <p14:creationId xmlns:p14="http://schemas.microsoft.com/office/powerpoint/2010/main" val="22194013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Speaking of blocks, </a:t>
            </a:r>
            <a:r>
              <a:rPr lang="en-US" b="1" dirty="0"/>
              <a:t>does anyone know what a block is?</a:t>
            </a:r>
            <a:r>
              <a:rPr lang="en-US" b="0" dirty="0"/>
              <a:t> It’s anything in between curly brackets, like the body of a function, or the body of an </a:t>
            </a:r>
            <a:r>
              <a:rPr lang="en-US" b="1" dirty="0"/>
              <a:t>if</a:t>
            </a:r>
            <a:r>
              <a:rPr lang="en-US" b="0" dirty="0"/>
              <a:t> statement. The key to using </a:t>
            </a:r>
            <a:r>
              <a:rPr lang="en-US" b="1" dirty="0"/>
              <a:t>await</a:t>
            </a:r>
            <a:r>
              <a:rPr lang="en-US" b="0" dirty="0"/>
              <a:t> is that it needs an asynchronous block, like this one!</a:t>
            </a:r>
          </a:p>
          <a:p>
            <a:pPr marL="171450" indent="-171450">
              <a:buFont typeface="Arial" panose="020B0604020202020204" pitchFamily="34" charset="0"/>
              <a:buChar char="•"/>
            </a:pPr>
            <a:r>
              <a:rPr lang="en-US" b="0" dirty="0"/>
              <a:t>Use the </a:t>
            </a:r>
            <a:r>
              <a:rPr lang="en-US" b="1" dirty="0"/>
              <a:t>async</a:t>
            </a:r>
            <a:r>
              <a:rPr lang="en-US" b="0" dirty="0"/>
              <a:t> keyword in front of any function definition to make it asynchronous.</a:t>
            </a:r>
          </a:p>
          <a:p>
            <a:pPr marL="171450" indent="-171450">
              <a:buFont typeface="Arial" panose="020B0604020202020204" pitchFamily="34" charset="0"/>
              <a:buChar char="•"/>
            </a:pPr>
            <a:r>
              <a:rPr lang="en-US" b="0" dirty="0"/>
              <a:t>It is very important to know that you can’t use the </a:t>
            </a:r>
            <a:r>
              <a:rPr lang="en-US" b="1" dirty="0"/>
              <a:t>await</a:t>
            </a:r>
            <a:r>
              <a:rPr lang="en-US" b="0" dirty="0"/>
              <a:t> keyword </a:t>
            </a:r>
            <a:r>
              <a:rPr lang="en-US" b="0" i="1" dirty="0"/>
              <a:t>unless you’re inside an </a:t>
            </a:r>
            <a:r>
              <a:rPr lang="en-US" b="1" i="1" dirty="0"/>
              <a:t>async</a:t>
            </a:r>
            <a:r>
              <a:rPr lang="en-US" b="0" i="1" dirty="0"/>
              <a:t> function!</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12</a:t>
            </a:fld>
            <a:endParaRPr lang="en-US"/>
          </a:p>
        </p:txBody>
      </p:sp>
    </p:spTree>
    <p:extLst>
      <p:ext uri="{BB962C8B-B14F-4D97-AF65-F5344CB8AC3E}">
        <p14:creationId xmlns:p14="http://schemas.microsoft.com/office/powerpoint/2010/main" val="12825918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So we got our asynchronous stuff all working and good, and our fetch gives us a Response object. What’s next?</a:t>
            </a:r>
          </a:p>
          <a:p>
            <a:pPr marL="171450" indent="-171450">
              <a:buFont typeface="Arial" panose="020B0604020202020204" pitchFamily="34" charset="0"/>
              <a:buChar char="•"/>
            </a:pPr>
            <a:r>
              <a:rPr lang="en-US" dirty="0"/>
              <a:t>Responses returned by fetch actually have a ton of information, and the data itself is not immediately available.</a:t>
            </a:r>
          </a:p>
          <a:p>
            <a:pPr marL="171450" indent="-171450">
              <a:buFont typeface="Arial" panose="020B0604020202020204" pitchFamily="34" charset="0"/>
              <a:buChar char="•"/>
            </a:pPr>
            <a:r>
              <a:rPr lang="en-US" dirty="0"/>
              <a:t>They look something like this – lots of different properties…</a:t>
            </a:r>
          </a:p>
          <a:p>
            <a:pPr marL="171450" indent="-171450">
              <a:buFont typeface="Arial" panose="020B0604020202020204" pitchFamily="34" charset="0"/>
              <a:buChar char="•"/>
            </a:pPr>
            <a:r>
              <a:rPr lang="en-US" dirty="0"/>
              <a:t>But the </a:t>
            </a:r>
            <a:r>
              <a:rPr lang="en-US" b="1" dirty="0"/>
              <a:t>body</a:t>
            </a:r>
            <a:r>
              <a:rPr lang="en-US" b="0" dirty="0"/>
              <a:t> of the response is what we want, and it’s not there yet!</a:t>
            </a:r>
          </a:p>
          <a:p>
            <a:pPr marL="171450" indent="-171450">
              <a:buFont typeface="Arial" panose="020B0604020202020204" pitchFamily="34" charset="0"/>
              <a:buChar char="•"/>
            </a:pPr>
            <a:r>
              <a:rPr lang="en-US" b="0" dirty="0"/>
              <a:t>That’s where the </a:t>
            </a:r>
            <a:r>
              <a:rPr lang="en-US" b="1" dirty="0" err="1"/>
              <a:t>json</a:t>
            </a:r>
            <a:r>
              <a:rPr lang="en-US" b="0" dirty="0"/>
              <a:t> function enters the picture. This can be called on a </a:t>
            </a:r>
            <a:r>
              <a:rPr lang="en-US" b="1" dirty="0"/>
              <a:t>Response</a:t>
            </a:r>
            <a:r>
              <a:rPr lang="en-US" b="0" dirty="0"/>
              <a:t> object, and it returns a promise that will yield the actual data in the body of the response. Since it returns a promise, </a:t>
            </a:r>
            <a:r>
              <a:rPr lang="en-US" b="1" dirty="0"/>
              <a:t>what keyword should we put in front of it?</a:t>
            </a:r>
            <a:endParaRPr lang="en-US" b="0" dirty="0"/>
          </a:p>
          <a:p>
            <a:pPr marL="171450" indent="-171450">
              <a:buFont typeface="Arial" panose="020B0604020202020204" pitchFamily="34" charset="0"/>
              <a:buChar char="•"/>
            </a:pPr>
            <a:r>
              <a:rPr lang="en-US" b="0" dirty="0"/>
              <a:t>It should look like this! The </a:t>
            </a:r>
            <a:r>
              <a:rPr lang="en-US" b="1" dirty="0"/>
              <a:t>await</a:t>
            </a:r>
            <a:r>
              <a:rPr lang="en-US" b="0" dirty="0"/>
              <a:t> keyword is used once again.</a:t>
            </a:r>
          </a:p>
          <a:p>
            <a:pPr marL="171450" indent="-171450">
              <a:buFont typeface="Arial" panose="020B0604020202020204" pitchFamily="34" charset="0"/>
              <a:buChar char="•"/>
            </a:pPr>
            <a:r>
              <a:rPr lang="en-US" b="0" dirty="0"/>
              <a:t>Now, the </a:t>
            </a:r>
            <a:r>
              <a:rPr lang="en-US" b="1" dirty="0" err="1"/>
              <a:t>parsedObject</a:t>
            </a:r>
            <a:r>
              <a:rPr lang="en-US" sz="1200" b="0" dirty="0">
                <a:solidFill>
                  <a:schemeClr val="accent5">
                    <a:lumMod val="75000"/>
                  </a:schemeClr>
                </a:solidFill>
                <a:effectLst/>
                <a:latin typeface="Consolas" panose="020B0609020204030204" pitchFamily="49" charset="0"/>
              </a:rPr>
              <a:t> variable contains the actual data. We are almost ready to start using it… but not quite…</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13</a:t>
            </a:fld>
            <a:endParaRPr lang="en-US"/>
          </a:p>
        </p:txBody>
      </p:sp>
    </p:spTree>
    <p:extLst>
      <p:ext uri="{BB962C8B-B14F-4D97-AF65-F5344CB8AC3E}">
        <p14:creationId xmlns:p14="http://schemas.microsoft.com/office/powerpoint/2010/main" val="1680746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One thing we need to consider when dealing with APIs is that there may be errors.</a:t>
            </a:r>
          </a:p>
          <a:p>
            <a:pPr marL="171450" indent="-171450">
              <a:buFont typeface="Arial" panose="020B0604020202020204" pitchFamily="34" charset="0"/>
              <a:buChar char="•"/>
            </a:pPr>
            <a:r>
              <a:rPr lang="en-US" dirty="0"/>
              <a:t>What if something goes wrong?</a:t>
            </a:r>
          </a:p>
          <a:p>
            <a:pPr marL="171450" indent="-171450">
              <a:buFont typeface="Arial" panose="020B0604020202020204" pitchFamily="34" charset="0"/>
              <a:buChar char="•"/>
            </a:pPr>
            <a:r>
              <a:rPr lang="en-US" dirty="0"/>
              <a:t>Should everything blow up??</a:t>
            </a:r>
          </a:p>
          <a:p>
            <a:pPr marL="171450" indent="-171450">
              <a:buFont typeface="Arial" panose="020B0604020202020204" pitchFamily="34" charset="0"/>
              <a:buChar char="•"/>
            </a:pPr>
            <a:r>
              <a:rPr lang="en-US" dirty="0"/>
              <a:t>No! Probably not!</a:t>
            </a:r>
          </a:p>
          <a:p>
            <a:pPr marL="171450" indent="-171450">
              <a:buFont typeface="Arial" panose="020B0604020202020204" pitchFamily="34" charset="0"/>
              <a:buChar char="•"/>
            </a:pPr>
            <a:r>
              <a:rPr lang="en-US" dirty="0"/>
              <a:t>Luckily, there’s a way to try running code without destroying everything if it fails.</a:t>
            </a:r>
          </a:p>
          <a:p>
            <a:pPr marL="171450" indent="-171450">
              <a:buFont typeface="Arial" panose="020B0604020202020204" pitchFamily="34" charset="0"/>
              <a:buChar char="•"/>
            </a:pPr>
            <a:r>
              <a:rPr lang="en-US" dirty="0"/>
              <a:t>We can use try catch to make this happen.</a:t>
            </a:r>
          </a:p>
        </p:txBody>
      </p:sp>
      <p:sp>
        <p:nvSpPr>
          <p:cNvPr id="4" name="Slide Number Placeholder 3"/>
          <p:cNvSpPr>
            <a:spLocks noGrp="1"/>
          </p:cNvSpPr>
          <p:nvPr>
            <p:ph type="sldNum" sz="quarter" idx="5"/>
          </p:nvPr>
        </p:nvSpPr>
        <p:spPr/>
        <p:txBody>
          <a:bodyPr/>
          <a:lstStyle/>
          <a:p>
            <a:fld id="{D1E9C49C-85D1-4DF8-8D3F-B4913A99C2A8}" type="slidenum">
              <a:rPr lang="en-US" smtClean="0"/>
              <a:t>14</a:t>
            </a:fld>
            <a:endParaRPr lang="en-US"/>
          </a:p>
        </p:txBody>
      </p:sp>
    </p:spTree>
    <p:extLst>
      <p:ext uri="{BB962C8B-B14F-4D97-AF65-F5344CB8AC3E}">
        <p14:creationId xmlns:p14="http://schemas.microsoft.com/office/powerpoint/2010/main" val="22112346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try catch structure looks like this!</a:t>
            </a:r>
          </a:p>
          <a:p>
            <a:pPr marL="171450" indent="-171450">
              <a:buFont typeface="Arial" panose="020B0604020202020204" pitchFamily="34" charset="0"/>
              <a:buChar char="•"/>
            </a:pPr>
            <a:r>
              <a:rPr lang="en-US" dirty="0"/>
              <a:t>It might remind you of an if statement – the code to run is in the try block, and the error handling takes place in the catch block.</a:t>
            </a:r>
          </a:p>
          <a:p>
            <a:pPr marL="171450" indent="-171450">
              <a:buFont typeface="Arial" panose="020B0604020202020204" pitchFamily="34" charset="0"/>
              <a:buChar char="•"/>
            </a:pPr>
            <a:r>
              <a:rPr lang="en-US" dirty="0"/>
              <a:t>In the catch, the </a:t>
            </a:r>
            <a:r>
              <a:rPr lang="en-US" b="1" dirty="0"/>
              <a:t>err</a:t>
            </a:r>
            <a:r>
              <a:rPr lang="en-US" b="0" dirty="0"/>
              <a:t> object contains information about what went wrong, such as an error message. This helps the code properly handle whatever may have happened!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15</a:t>
            </a:fld>
            <a:endParaRPr lang="en-US"/>
          </a:p>
        </p:txBody>
      </p:sp>
    </p:spTree>
    <p:extLst>
      <p:ext uri="{BB962C8B-B14F-4D97-AF65-F5344CB8AC3E}">
        <p14:creationId xmlns:p14="http://schemas.microsoft.com/office/powerpoint/2010/main" val="7438006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Here’s an example.</a:t>
            </a:r>
          </a:p>
          <a:p>
            <a:pPr marL="171450" indent="-171450">
              <a:buFont typeface="Arial" panose="020B0604020202020204" pitchFamily="34" charset="0"/>
              <a:buChar char="•"/>
            </a:pPr>
            <a:r>
              <a:rPr lang="en-US" dirty="0"/>
              <a:t>Here, the </a:t>
            </a:r>
            <a:r>
              <a:rPr lang="en-US" dirty="0" err="1"/>
              <a:t>fakeFunction</a:t>
            </a:r>
            <a:r>
              <a:rPr lang="en-US" dirty="0"/>
              <a:t> function does not actually exist. </a:t>
            </a:r>
            <a:r>
              <a:rPr lang="en-US" b="1" dirty="0"/>
              <a:t>What do you think will happen?</a:t>
            </a:r>
          </a:p>
          <a:p>
            <a:pPr marL="171450" indent="-171450">
              <a:buFont typeface="Arial" panose="020B0604020202020204" pitchFamily="34" charset="0"/>
              <a:buChar char="•"/>
            </a:pPr>
            <a:r>
              <a:rPr lang="en-US" dirty="0"/>
              <a:t>Well, when the code runs, it will catch that error, and it will display a pop-up saying “</a:t>
            </a:r>
            <a:r>
              <a:rPr lang="en-US" dirty="0" err="1"/>
              <a:t>fakeFunction</a:t>
            </a:r>
            <a:r>
              <a:rPr lang="en-US" dirty="0"/>
              <a:t> is not defined”! This is much easier to see than something failing silently, and everything not working for seemingly no reason. It will come in handy a lot when dealing with APIs.</a:t>
            </a:r>
          </a:p>
        </p:txBody>
      </p:sp>
      <p:sp>
        <p:nvSpPr>
          <p:cNvPr id="4" name="Slide Number Placeholder 3"/>
          <p:cNvSpPr>
            <a:spLocks noGrp="1"/>
          </p:cNvSpPr>
          <p:nvPr>
            <p:ph type="sldNum" sz="quarter" idx="5"/>
          </p:nvPr>
        </p:nvSpPr>
        <p:spPr/>
        <p:txBody>
          <a:bodyPr/>
          <a:lstStyle/>
          <a:p>
            <a:fld id="{D1E9C49C-85D1-4DF8-8D3F-B4913A99C2A8}" type="slidenum">
              <a:rPr lang="en-US" smtClean="0"/>
              <a:t>16</a:t>
            </a:fld>
            <a:endParaRPr lang="en-US"/>
          </a:p>
        </p:txBody>
      </p:sp>
    </p:spTree>
    <p:extLst>
      <p:ext uri="{BB962C8B-B14F-4D97-AF65-F5344CB8AC3E}">
        <p14:creationId xmlns:p14="http://schemas.microsoft.com/office/powerpoint/2010/main" val="1207992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One last piece of the structure is the </a:t>
            </a:r>
            <a:r>
              <a:rPr lang="en-US" b="1" dirty="0"/>
              <a:t>finally</a:t>
            </a:r>
            <a:r>
              <a:rPr lang="en-US" b="0" dirty="0"/>
              <a:t> block.</a:t>
            </a:r>
          </a:p>
          <a:p>
            <a:pPr marL="171450" indent="-171450">
              <a:buFont typeface="Arial" panose="020B0604020202020204" pitchFamily="34" charset="0"/>
              <a:buChar char="•"/>
            </a:pPr>
            <a:r>
              <a:rPr lang="en-US" b="0" dirty="0"/>
              <a:t>The code in this block will run </a:t>
            </a:r>
            <a:r>
              <a:rPr lang="en-US" b="0" i="1" dirty="0"/>
              <a:t>no matter what</a:t>
            </a:r>
            <a:r>
              <a:rPr lang="en-US" b="0" i="0" dirty="0"/>
              <a:t> – after the try and/or catch code runs. It runs right at the end, and can be a good place to clean things up.</a:t>
            </a:r>
          </a:p>
          <a:p>
            <a:pPr marL="171450" indent="-171450">
              <a:buFont typeface="Arial" panose="020B0604020202020204" pitchFamily="34" charset="0"/>
              <a:buChar char="•"/>
            </a:pPr>
            <a:r>
              <a:rPr lang="en-US" b="0" i="0" dirty="0"/>
              <a:t>It looks like this – right at the end, after the </a:t>
            </a:r>
            <a:r>
              <a:rPr lang="en-US" b="1" i="0" dirty="0"/>
              <a:t>catch</a:t>
            </a:r>
            <a:r>
              <a:rPr lang="en-US" sz="1200" b="0" i="0" dirty="0">
                <a:solidFill>
                  <a:schemeClr val="accent5">
                    <a:lumMod val="75000"/>
                  </a:schemeClr>
                </a:solidFill>
                <a:effectLst/>
                <a:latin typeface="Consolas" panose="020B0609020204030204" pitchFamily="49" charset="0"/>
              </a:rPr>
              <a:t>.</a:t>
            </a:r>
            <a:endParaRPr lang="en-US" b="0" dirty="0"/>
          </a:p>
        </p:txBody>
      </p:sp>
      <p:sp>
        <p:nvSpPr>
          <p:cNvPr id="4" name="Slide Number Placeholder 3"/>
          <p:cNvSpPr>
            <a:spLocks noGrp="1"/>
          </p:cNvSpPr>
          <p:nvPr>
            <p:ph type="sldNum" sz="quarter" idx="5"/>
          </p:nvPr>
        </p:nvSpPr>
        <p:spPr/>
        <p:txBody>
          <a:bodyPr/>
          <a:lstStyle/>
          <a:p>
            <a:fld id="{D1E9C49C-85D1-4DF8-8D3F-B4913A99C2A8}" type="slidenum">
              <a:rPr lang="en-US" smtClean="0"/>
              <a:t>17</a:t>
            </a:fld>
            <a:endParaRPr lang="en-US"/>
          </a:p>
        </p:txBody>
      </p:sp>
    </p:spTree>
    <p:extLst>
      <p:ext uri="{BB962C8B-B14F-4D97-AF65-F5344CB8AC3E}">
        <p14:creationId xmlns:p14="http://schemas.microsoft.com/office/powerpoint/2010/main" val="13586020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code in the example.</a:t>
            </a:r>
          </a:p>
        </p:txBody>
      </p:sp>
      <p:sp>
        <p:nvSpPr>
          <p:cNvPr id="4" name="Slide Number Placeholder 3"/>
          <p:cNvSpPr>
            <a:spLocks noGrp="1"/>
          </p:cNvSpPr>
          <p:nvPr>
            <p:ph type="sldNum" sz="quarter" idx="5"/>
          </p:nvPr>
        </p:nvSpPr>
        <p:spPr/>
        <p:txBody>
          <a:bodyPr/>
          <a:lstStyle/>
          <a:p>
            <a:fld id="{D1E9C49C-85D1-4DF8-8D3F-B4913A99C2A8}" type="slidenum">
              <a:rPr lang="en-US" smtClean="0"/>
              <a:t>18</a:t>
            </a:fld>
            <a:endParaRPr lang="en-US"/>
          </a:p>
        </p:txBody>
      </p:sp>
    </p:spTree>
    <p:extLst>
      <p:ext uri="{BB962C8B-B14F-4D97-AF65-F5344CB8AC3E}">
        <p14:creationId xmlns:p14="http://schemas.microsoft.com/office/powerpoint/2010/main" val="26475545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Now let’s recap everything!</a:t>
            </a:r>
          </a:p>
          <a:p>
            <a:pPr marL="171450" indent="-171450">
              <a:buFont typeface="Arial" panose="020B0604020202020204" pitchFamily="34" charset="0"/>
              <a:buChar char="•"/>
            </a:pPr>
            <a:r>
              <a:rPr lang="en-US" dirty="0"/>
              <a:t>To start, do research on an </a:t>
            </a:r>
            <a:r>
              <a:rPr lang="en-US" sz="3200" b="1" dirty="0">
                <a:solidFill>
                  <a:schemeClr val="accent3"/>
                </a:solidFill>
              </a:rPr>
              <a:t>API</a:t>
            </a:r>
            <a:r>
              <a:rPr lang="en-US" dirty="0"/>
              <a:t>, and find a </a:t>
            </a:r>
            <a:r>
              <a:rPr lang="en-US" sz="3200" b="1" dirty="0">
                <a:solidFill>
                  <a:schemeClr val="accent5">
                    <a:lumMod val="40000"/>
                    <a:lumOff val="60000"/>
                  </a:schemeClr>
                </a:solidFill>
              </a:rPr>
              <a:t>URL</a:t>
            </a:r>
            <a:r>
              <a:rPr lang="en-US" sz="3200" b="0" dirty="0">
                <a:solidFill>
                  <a:schemeClr val="accent5">
                    <a:lumMod val="40000"/>
                    <a:lumOff val="60000"/>
                  </a:schemeClr>
                </a:solidFill>
              </a:rPr>
              <a:t>.</a:t>
            </a:r>
            <a:endParaRPr lang="en-US" b="1" dirty="0">
              <a:solidFill>
                <a:schemeClr val="accent5">
                  <a:lumMod val="40000"/>
                  <a:lumOff val="60000"/>
                </a:schemeClr>
              </a:solidFill>
            </a:endParaRPr>
          </a:p>
          <a:p>
            <a:pPr marL="171450" indent="-171450">
              <a:buFont typeface="Arial" panose="020B0604020202020204" pitchFamily="34" charset="0"/>
              <a:buChar char="•"/>
            </a:pPr>
            <a:r>
              <a:rPr lang="en-US" dirty="0"/>
              <a:t>When you have the URL, call the </a:t>
            </a:r>
            <a:r>
              <a:rPr lang="en-US" sz="3200" b="1" dirty="0">
                <a:solidFill>
                  <a:schemeClr val="accent3"/>
                </a:solidFill>
              </a:rPr>
              <a:t>fetch</a:t>
            </a:r>
            <a:r>
              <a:rPr lang="en-US" dirty="0"/>
              <a:t> function on it,</a:t>
            </a:r>
          </a:p>
          <a:p>
            <a:pPr marL="171450" indent="-171450">
              <a:buFont typeface="Arial" panose="020B0604020202020204" pitchFamily="34" charset="0"/>
              <a:buChar char="•"/>
            </a:pPr>
            <a:r>
              <a:rPr lang="en-US" dirty="0"/>
              <a:t>Use </a:t>
            </a:r>
            <a:r>
              <a:rPr lang="en-US" sz="3200" b="1" dirty="0">
                <a:solidFill>
                  <a:schemeClr val="accent3"/>
                </a:solidFill>
              </a:rPr>
              <a:t>await</a:t>
            </a:r>
            <a:r>
              <a:rPr lang="en-US" dirty="0"/>
              <a:t> in front of the fetch call though, and make sure the containing function is </a:t>
            </a:r>
            <a:r>
              <a:rPr lang="en-US" sz="2800" b="1" dirty="0">
                <a:solidFill>
                  <a:schemeClr val="accent3"/>
                </a:solidFill>
              </a:rPr>
              <a:t>async</a:t>
            </a:r>
            <a:r>
              <a:rPr lang="en-US" sz="2800" b="0" dirty="0">
                <a:solidFill>
                  <a:schemeClr val="accent3"/>
                </a:solidFill>
              </a:rPr>
              <a:t>.</a:t>
            </a:r>
            <a:endParaRPr lang="en-US" b="1" dirty="0">
              <a:solidFill>
                <a:schemeClr val="accent3"/>
              </a:solidFill>
            </a:endParaRPr>
          </a:p>
          <a:p>
            <a:pPr marL="171450" indent="-171450">
              <a:buFont typeface="Arial" panose="020B0604020202020204" pitchFamily="34" charset="0"/>
              <a:buChar char="•"/>
            </a:pPr>
            <a:r>
              <a:rPr lang="en-US" dirty="0"/>
              <a:t>When you get a Response, use the </a:t>
            </a:r>
            <a:r>
              <a:rPr lang="en-US" sz="3200" dirty="0" err="1">
                <a:solidFill>
                  <a:schemeClr val="accent3"/>
                </a:solidFill>
              </a:rPr>
              <a:t>json</a:t>
            </a:r>
            <a:r>
              <a:rPr lang="en-US" sz="3200" dirty="0">
                <a:solidFill>
                  <a:schemeClr val="accent3"/>
                </a:solidFill>
              </a:rPr>
              <a:t>()</a:t>
            </a:r>
            <a:r>
              <a:rPr lang="en-US" sz="3200" dirty="0"/>
              <a:t> </a:t>
            </a:r>
            <a:r>
              <a:rPr lang="en-US" dirty="0"/>
              <a:t>function on the object. Again, using </a:t>
            </a:r>
            <a:r>
              <a:rPr lang="en-US" sz="2800" b="1" dirty="0">
                <a:solidFill>
                  <a:schemeClr val="accent3"/>
                </a:solidFill>
              </a:rPr>
              <a:t>await</a:t>
            </a:r>
            <a:r>
              <a:rPr lang="en-US" dirty="0"/>
              <a:t> in front of the call.</a:t>
            </a:r>
          </a:p>
          <a:p>
            <a:pPr marL="171450" indent="-171450">
              <a:buFont typeface="Arial" panose="020B0604020202020204" pitchFamily="34" charset="0"/>
              <a:buChar char="•"/>
            </a:pPr>
            <a:r>
              <a:rPr lang="en-US" dirty="0"/>
              <a:t>Wrap the whole thing in a </a:t>
            </a:r>
            <a:r>
              <a:rPr lang="en-US" sz="3200" b="1" dirty="0">
                <a:solidFill>
                  <a:schemeClr val="accent3"/>
                </a:solidFill>
              </a:rPr>
              <a:t>try</a:t>
            </a:r>
            <a:r>
              <a:rPr lang="en-US" dirty="0"/>
              <a:t>/</a:t>
            </a:r>
            <a:r>
              <a:rPr lang="en-US" sz="3200" b="1" dirty="0">
                <a:solidFill>
                  <a:schemeClr val="accent3"/>
                </a:solidFill>
              </a:rPr>
              <a:t>catch</a:t>
            </a:r>
            <a:r>
              <a:rPr lang="en-US" sz="3200" b="0" dirty="0">
                <a:solidFill>
                  <a:schemeClr val="accent3"/>
                </a:solidFill>
              </a:rPr>
              <a:t>, and m</a:t>
            </a:r>
            <a:r>
              <a:rPr lang="en-US" b="0" dirty="0"/>
              <a:t>ake</a:t>
            </a:r>
            <a:r>
              <a:rPr lang="en-US" dirty="0"/>
              <a:t> sure to declare variables above.</a:t>
            </a:r>
          </a:p>
          <a:p>
            <a:pPr marL="171450" indent="-171450">
              <a:buFont typeface="Arial" panose="020B0604020202020204" pitchFamily="34" charset="0"/>
              <a:buChar char="•"/>
            </a:pPr>
            <a:r>
              <a:rPr lang="en-US" dirty="0"/>
              <a:t>Finally, use the </a:t>
            </a:r>
            <a:r>
              <a:rPr lang="en-US" sz="3200" b="1" dirty="0">
                <a:solidFill>
                  <a:schemeClr val="accent5">
                    <a:lumMod val="40000"/>
                    <a:lumOff val="60000"/>
                  </a:schemeClr>
                </a:solidFill>
              </a:rPr>
              <a:t>JSON</a:t>
            </a:r>
            <a:r>
              <a:rPr lang="en-US" dirty="0"/>
              <a:t> data to do something!</a:t>
            </a:r>
          </a:p>
        </p:txBody>
      </p:sp>
      <p:sp>
        <p:nvSpPr>
          <p:cNvPr id="4" name="Slide Number Placeholder 3"/>
          <p:cNvSpPr>
            <a:spLocks noGrp="1"/>
          </p:cNvSpPr>
          <p:nvPr>
            <p:ph type="sldNum" sz="quarter" idx="5"/>
          </p:nvPr>
        </p:nvSpPr>
        <p:spPr/>
        <p:txBody>
          <a:bodyPr/>
          <a:lstStyle/>
          <a:p>
            <a:fld id="{D1E9C49C-85D1-4DF8-8D3F-B4913A99C2A8}" type="slidenum">
              <a:rPr lang="en-US" smtClean="0"/>
              <a:t>19</a:t>
            </a:fld>
            <a:endParaRPr lang="en-US"/>
          </a:p>
        </p:txBody>
      </p:sp>
    </p:spTree>
    <p:extLst>
      <p:ext uri="{BB962C8B-B14F-4D97-AF65-F5344CB8AC3E}">
        <p14:creationId xmlns:p14="http://schemas.microsoft.com/office/powerpoint/2010/main" val="64333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what we will cover.</a:t>
            </a:r>
          </a:p>
        </p:txBody>
      </p:sp>
      <p:sp>
        <p:nvSpPr>
          <p:cNvPr id="4" name="Slide Number Placeholder 3"/>
          <p:cNvSpPr>
            <a:spLocks noGrp="1"/>
          </p:cNvSpPr>
          <p:nvPr>
            <p:ph type="sldNum" sz="quarter" idx="5"/>
          </p:nvPr>
        </p:nvSpPr>
        <p:spPr/>
        <p:txBody>
          <a:bodyPr/>
          <a:lstStyle/>
          <a:p>
            <a:fld id="{D1E9C49C-85D1-4DF8-8D3F-B4913A99C2A8}" type="slidenum">
              <a:rPr lang="en-US" smtClean="0"/>
              <a:t>2</a:t>
            </a:fld>
            <a:endParaRPr lang="en-US"/>
          </a:p>
        </p:txBody>
      </p:sp>
    </p:spTree>
    <p:extLst>
      <p:ext uri="{BB962C8B-B14F-4D97-AF65-F5344CB8AC3E}">
        <p14:creationId xmlns:p14="http://schemas.microsoft.com/office/powerpoint/2010/main" val="132951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code in the example.</a:t>
            </a:r>
          </a:p>
        </p:txBody>
      </p:sp>
      <p:sp>
        <p:nvSpPr>
          <p:cNvPr id="4" name="Slide Number Placeholder 3"/>
          <p:cNvSpPr>
            <a:spLocks noGrp="1"/>
          </p:cNvSpPr>
          <p:nvPr>
            <p:ph type="sldNum" sz="quarter" idx="5"/>
          </p:nvPr>
        </p:nvSpPr>
        <p:spPr/>
        <p:txBody>
          <a:bodyPr/>
          <a:lstStyle/>
          <a:p>
            <a:fld id="{D1E9C49C-85D1-4DF8-8D3F-B4913A99C2A8}" type="slidenum">
              <a:rPr lang="en-US" smtClean="0"/>
              <a:t>20</a:t>
            </a:fld>
            <a:endParaRPr lang="en-US"/>
          </a:p>
        </p:txBody>
      </p:sp>
    </p:spTree>
    <p:extLst>
      <p:ext uri="{BB962C8B-B14F-4D97-AF65-F5344CB8AC3E}">
        <p14:creationId xmlns:p14="http://schemas.microsoft.com/office/powerpoint/2010/main" val="26165571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assume there are no questions.</a:t>
            </a:r>
          </a:p>
        </p:txBody>
      </p:sp>
      <p:sp>
        <p:nvSpPr>
          <p:cNvPr id="4" name="Slide Number Placeholder 3"/>
          <p:cNvSpPr>
            <a:spLocks noGrp="1"/>
          </p:cNvSpPr>
          <p:nvPr>
            <p:ph type="sldNum" sz="quarter" idx="5"/>
          </p:nvPr>
        </p:nvSpPr>
        <p:spPr/>
        <p:txBody>
          <a:bodyPr/>
          <a:lstStyle/>
          <a:p>
            <a:fld id="{D1E9C49C-85D1-4DF8-8D3F-B4913A99C2A8}" type="slidenum">
              <a:rPr lang="en-US" smtClean="0"/>
              <a:t>21</a:t>
            </a:fld>
            <a:endParaRPr lang="en-US"/>
          </a:p>
        </p:txBody>
      </p:sp>
    </p:spTree>
    <p:extLst>
      <p:ext uri="{BB962C8B-B14F-4D97-AF65-F5344CB8AC3E}">
        <p14:creationId xmlns:p14="http://schemas.microsoft.com/office/powerpoint/2010/main" val="4109017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first step to using an API is finding a good one! You can explore online and find some very interesting things.</a:t>
            </a:r>
          </a:p>
          <a:p>
            <a:pPr marL="171450" indent="-171450">
              <a:buFont typeface="Arial" panose="020B0604020202020204" pitchFamily="34" charset="0"/>
              <a:buChar char="•"/>
            </a:pPr>
            <a:r>
              <a:rPr lang="en-US" dirty="0"/>
              <a:t>The internet is vast and terrifying…</a:t>
            </a:r>
          </a:p>
          <a:p>
            <a:pPr marL="171450" indent="-171450">
              <a:buFont typeface="Arial" panose="020B0604020202020204" pitchFamily="34" charset="0"/>
              <a:buChar char="•"/>
            </a:pPr>
            <a:r>
              <a:rPr lang="en-US" dirty="0"/>
              <a:t>You can probably find an API for pretty much anything just by googling.</a:t>
            </a:r>
          </a:p>
          <a:p>
            <a:pPr marL="171450" indent="-171450">
              <a:buFont typeface="Arial" panose="020B0604020202020204" pitchFamily="34" charset="0"/>
              <a:buChar char="•"/>
            </a:pPr>
            <a:r>
              <a:rPr lang="en-US" dirty="0"/>
              <a:t>There is a big list of public APIs that’s a good starting point too!</a:t>
            </a:r>
          </a:p>
        </p:txBody>
      </p:sp>
      <p:sp>
        <p:nvSpPr>
          <p:cNvPr id="4" name="Slide Number Placeholder 3"/>
          <p:cNvSpPr>
            <a:spLocks noGrp="1"/>
          </p:cNvSpPr>
          <p:nvPr>
            <p:ph type="sldNum" sz="quarter" idx="5"/>
          </p:nvPr>
        </p:nvSpPr>
        <p:spPr/>
        <p:txBody>
          <a:bodyPr/>
          <a:lstStyle/>
          <a:p>
            <a:fld id="{D1E9C49C-85D1-4DF8-8D3F-B4913A99C2A8}" type="slidenum">
              <a:rPr lang="en-US" smtClean="0"/>
              <a:t>3</a:t>
            </a:fld>
            <a:endParaRPr lang="en-US"/>
          </a:p>
        </p:txBody>
      </p:sp>
    </p:spTree>
    <p:extLst>
      <p:ext uri="{BB962C8B-B14F-4D97-AF65-F5344CB8AC3E}">
        <p14:creationId xmlns:p14="http://schemas.microsoft.com/office/powerpoint/2010/main" val="1124485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this lecture, let’s take a look at a basic example: a dictionary API.</a:t>
            </a:r>
          </a:p>
          <a:p>
            <a:pPr marL="171450" indent="-171450">
              <a:buFont typeface="Arial" panose="020B0604020202020204" pitchFamily="34" charset="0"/>
              <a:buChar char="•"/>
            </a:pPr>
            <a:r>
              <a:rPr lang="en-US" dirty="0"/>
              <a:t>It’s a dictionary – so you give it a word, and it gives you the definition.</a:t>
            </a:r>
          </a:p>
          <a:p>
            <a:pPr marL="171450" indent="-171450">
              <a:buFont typeface="Arial" panose="020B0604020202020204" pitchFamily="34" charset="0"/>
              <a:buChar char="•"/>
            </a:pPr>
            <a:r>
              <a:rPr lang="en-US" dirty="0"/>
              <a:t>Going to this page looks something like this – the API documentation shows exactly how to use it! It gives an example for a word, and shows what will be returned.</a:t>
            </a:r>
          </a:p>
        </p:txBody>
      </p:sp>
      <p:sp>
        <p:nvSpPr>
          <p:cNvPr id="4" name="Slide Number Placeholder 3"/>
          <p:cNvSpPr>
            <a:spLocks noGrp="1"/>
          </p:cNvSpPr>
          <p:nvPr>
            <p:ph type="sldNum" sz="quarter" idx="5"/>
          </p:nvPr>
        </p:nvSpPr>
        <p:spPr/>
        <p:txBody>
          <a:bodyPr/>
          <a:lstStyle/>
          <a:p>
            <a:fld id="{D1E9C49C-85D1-4DF8-8D3F-B4913A99C2A8}" type="slidenum">
              <a:rPr lang="en-US" smtClean="0"/>
              <a:t>4</a:t>
            </a:fld>
            <a:endParaRPr lang="en-US"/>
          </a:p>
        </p:txBody>
      </p:sp>
    </p:spTree>
    <p:extLst>
      <p:ext uri="{BB962C8B-B14F-4D97-AF65-F5344CB8AC3E}">
        <p14:creationId xmlns:p14="http://schemas.microsoft.com/office/powerpoint/2010/main" val="2194830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So let’s take a look at an example. Say we look up the word “cook” through this URL.</a:t>
            </a:r>
          </a:p>
          <a:p>
            <a:pPr marL="171450" indent="-171450">
              <a:buFont typeface="Arial" panose="020B0604020202020204" pitchFamily="34" charset="0"/>
              <a:buChar char="•"/>
            </a:pPr>
            <a:r>
              <a:rPr lang="en-US" dirty="0"/>
              <a:t>What comes back is a gigantic block of text.</a:t>
            </a:r>
          </a:p>
          <a:p>
            <a:pPr marL="171450" indent="-171450">
              <a:buFont typeface="Arial" panose="020B0604020202020204" pitchFamily="34" charset="0"/>
              <a:buChar char="•"/>
            </a:pPr>
            <a:r>
              <a:rPr lang="en-US" b="1" dirty="0"/>
              <a:t>Can anyone guess what type of data this is?</a:t>
            </a:r>
            <a:endParaRPr lang="en-US" b="0" dirty="0"/>
          </a:p>
          <a:p>
            <a:pPr marL="171450" indent="-171450">
              <a:buFont typeface="Arial" panose="020B0604020202020204" pitchFamily="34" charset="0"/>
              <a:buChar char="•"/>
            </a:pPr>
            <a:r>
              <a:rPr lang="en-US" b="0" dirty="0"/>
              <a:t>It’s JSON data! That means we can parse it and use it in our JavaScript code!</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5</a:t>
            </a:fld>
            <a:endParaRPr lang="en-US"/>
          </a:p>
        </p:txBody>
      </p:sp>
    </p:spTree>
    <p:extLst>
      <p:ext uri="{BB962C8B-B14F-4D97-AF65-F5344CB8AC3E}">
        <p14:creationId xmlns:p14="http://schemas.microsoft.com/office/powerpoint/2010/main" val="4223951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Once that URL has been found, the next step will be to take the JSON object and turn it into information.</a:t>
            </a:r>
          </a:p>
          <a:p>
            <a:pPr marL="171450" indent="-171450">
              <a:buFont typeface="Arial" panose="020B0604020202020204" pitchFamily="34" charset="0"/>
              <a:buChar char="•"/>
            </a:pPr>
            <a:r>
              <a:rPr lang="en-US" dirty="0"/>
              <a:t>Skipping some steps that we will cover later, let’s say the data comes back like this – an array of objects, each with different properties.</a:t>
            </a:r>
          </a:p>
          <a:p>
            <a:pPr marL="171450" indent="-171450">
              <a:buFont typeface="Arial" panose="020B0604020202020204" pitchFamily="34" charset="0"/>
              <a:buChar char="•"/>
            </a:pPr>
            <a:r>
              <a:rPr lang="en-US" b="1" dirty="0"/>
              <a:t>How could I get the </a:t>
            </a:r>
            <a:r>
              <a:rPr lang="en-US" b="1" i="1" dirty="0"/>
              <a:t>audio</a:t>
            </a:r>
            <a:r>
              <a:rPr lang="en-US" b="1" i="0" dirty="0"/>
              <a:t> for the first word in the array?</a:t>
            </a:r>
          </a:p>
          <a:p>
            <a:pPr marL="171450" indent="-171450">
              <a:buFont typeface="Arial" panose="020B0604020202020204" pitchFamily="34" charset="0"/>
              <a:buChar char="•"/>
            </a:pPr>
            <a:r>
              <a:rPr lang="en-US" b="0" i="0" dirty="0"/>
              <a:t>It looks like this: response sub zero dot audio.</a:t>
            </a:r>
          </a:p>
          <a:p>
            <a:pPr marL="171450" indent="-171450">
              <a:buFont typeface="Arial" panose="020B0604020202020204" pitchFamily="34" charset="0"/>
              <a:buChar char="•"/>
            </a:pPr>
            <a:r>
              <a:rPr lang="en-US" b="0" i="0" dirty="0"/>
              <a:t>Okay, let’s try another: </a:t>
            </a:r>
            <a:r>
              <a:rPr lang="en-US" b="1" i="0" dirty="0"/>
              <a:t>How could I get the </a:t>
            </a:r>
            <a:r>
              <a:rPr lang="en-US" b="1" i="1" dirty="0"/>
              <a:t>definition</a:t>
            </a:r>
            <a:r>
              <a:rPr lang="en-US" b="1" i="0" dirty="0"/>
              <a:t> for the second word in the array?</a:t>
            </a:r>
            <a:endParaRPr lang="en-US" b="0" i="0" dirty="0"/>
          </a:p>
          <a:p>
            <a:pPr marL="171450" indent="-171450">
              <a:buFont typeface="Arial" panose="020B0604020202020204" pitchFamily="34" charset="0"/>
              <a:buChar char="•"/>
            </a:pPr>
            <a:r>
              <a:rPr lang="en-US" b="0" i="0" dirty="0"/>
              <a:t>It looks like this: response sub one dot definition. If you want to use data from an API, it will be super important to be able to read the response, and know how to grab what you want from it.</a:t>
            </a:r>
            <a:endParaRPr lang="en-US" b="0" i="1" dirty="0"/>
          </a:p>
        </p:txBody>
      </p:sp>
      <p:sp>
        <p:nvSpPr>
          <p:cNvPr id="4" name="Slide Number Placeholder 3"/>
          <p:cNvSpPr>
            <a:spLocks noGrp="1"/>
          </p:cNvSpPr>
          <p:nvPr>
            <p:ph type="sldNum" sz="quarter" idx="5"/>
          </p:nvPr>
        </p:nvSpPr>
        <p:spPr/>
        <p:txBody>
          <a:bodyPr/>
          <a:lstStyle/>
          <a:p>
            <a:fld id="{D1E9C49C-85D1-4DF8-8D3F-B4913A99C2A8}" type="slidenum">
              <a:rPr lang="en-US" smtClean="0"/>
              <a:t>6</a:t>
            </a:fld>
            <a:endParaRPr lang="en-US"/>
          </a:p>
        </p:txBody>
      </p:sp>
    </p:spTree>
    <p:extLst>
      <p:ext uri="{BB962C8B-B14F-4D97-AF65-F5344CB8AC3E}">
        <p14:creationId xmlns:p14="http://schemas.microsoft.com/office/powerpoint/2010/main" val="289159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website that actually uses the Dictionary API to return one definition. Try to enter some different words to see what it says!</a:t>
            </a:r>
          </a:p>
        </p:txBody>
      </p:sp>
      <p:sp>
        <p:nvSpPr>
          <p:cNvPr id="4" name="Slide Number Placeholder 3"/>
          <p:cNvSpPr>
            <a:spLocks noGrp="1"/>
          </p:cNvSpPr>
          <p:nvPr>
            <p:ph type="sldNum" sz="quarter" idx="5"/>
          </p:nvPr>
        </p:nvSpPr>
        <p:spPr/>
        <p:txBody>
          <a:bodyPr/>
          <a:lstStyle/>
          <a:p>
            <a:fld id="{D1E9C49C-85D1-4DF8-8D3F-B4913A99C2A8}" type="slidenum">
              <a:rPr lang="en-US" smtClean="0"/>
              <a:t>7</a:t>
            </a:fld>
            <a:endParaRPr lang="en-US"/>
          </a:p>
        </p:txBody>
      </p:sp>
    </p:spTree>
    <p:extLst>
      <p:ext uri="{BB962C8B-B14F-4D97-AF65-F5344CB8AC3E}">
        <p14:creationId xmlns:p14="http://schemas.microsoft.com/office/powerpoint/2010/main" val="1865402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you have an API, and you want to get data from it. We’re now going to talk about how to actually make the request from JavaScript.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E9C49C-85D1-4DF8-8D3F-B4913A99C2A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74367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key to this is the fetch function.</a:t>
            </a:r>
          </a:p>
          <a:p>
            <a:pPr marL="171450" indent="-171450">
              <a:buFont typeface="Arial" panose="020B0604020202020204" pitchFamily="34" charset="0"/>
              <a:buChar char="•"/>
            </a:pPr>
            <a:r>
              <a:rPr lang="en-US" dirty="0"/>
              <a:t>This function sends a network requests to a given URL.</a:t>
            </a:r>
          </a:p>
          <a:p>
            <a:pPr marL="171450" indent="-171450">
              <a:buFont typeface="Arial" panose="020B0604020202020204" pitchFamily="34" charset="0"/>
              <a:buChar char="•"/>
            </a:pPr>
            <a:r>
              <a:rPr lang="en-US" dirty="0"/>
              <a:t>The URL is passed as a parameter to the function when called.</a:t>
            </a:r>
          </a:p>
          <a:p>
            <a:pPr marL="171450" indent="-171450">
              <a:buFont typeface="Arial" panose="020B0604020202020204" pitchFamily="34" charset="0"/>
              <a:buChar char="•"/>
            </a:pPr>
            <a:r>
              <a:rPr lang="en-US" dirty="0"/>
              <a:t>The fetch function is </a:t>
            </a:r>
            <a:r>
              <a:rPr lang="en-US" i="1" dirty="0"/>
              <a:t>asynchronous</a:t>
            </a:r>
            <a:r>
              <a:rPr lang="en-US" i="0" dirty="0"/>
              <a:t>, meaning it returns a promise.</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9</a:t>
            </a:fld>
            <a:endParaRPr lang="en-US"/>
          </a:p>
        </p:txBody>
      </p:sp>
    </p:spTree>
    <p:extLst>
      <p:ext uri="{BB962C8B-B14F-4D97-AF65-F5344CB8AC3E}">
        <p14:creationId xmlns:p14="http://schemas.microsoft.com/office/powerpoint/2010/main" val="2798505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318DF-3173-BD4D-C6FC-0C494BF70F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B143E1-EAD2-E0A7-CEB2-0CD124405B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B13EFE-9C1D-7584-7044-6CA336EB270F}"/>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5" name="Footer Placeholder 4">
            <a:extLst>
              <a:ext uri="{FF2B5EF4-FFF2-40B4-BE49-F238E27FC236}">
                <a16:creationId xmlns:a16="http://schemas.microsoft.com/office/drawing/2014/main" id="{F9343270-C9DE-CB77-910B-8ADD4E3451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21E8C0-AEB8-2538-0353-2F2F08DCE852}"/>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11532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31F52-DB4A-074F-C6D7-56F923AFD9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223EC5-4F67-F8C7-6F0B-79C5C8A73D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FC8D61-57E3-80BD-A195-785E30E26AA0}"/>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5" name="Footer Placeholder 4">
            <a:extLst>
              <a:ext uri="{FF2B5EF4-FFF2-40B4-BE49-F238E27FC236}">
                <a16:creationId xmlns:a16="http://schemas.microsoft.com/office/drawing/2014/main" id="{07BB6FD5-B1C6-E165-960E-0985BC8B3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820FB9-373B-DA95-B71D-910AEBBCF6D3}"/>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7252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D08A60-8EE8-E2A1-DC08-03DA10DF15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A2EAFF-DDF2-02E1-63B1-2B59F752BE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7EE53E-250D-0D23-AE58-6C5A2727C895}"/>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5" name="Footer Placeholder 4">
            <a:extLst>
              <a:ext uri="{FF2B5EF4-FFF2-40B4-BE49-F238E27FC236}">
                <a16:creationId xmlns:a16="http://schemas.microsoft.com/office/drawing/2014/main" id="{F0701589-2987-3CDA-6A01-DADF43CB8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67599-181A-E46B-4673-9BAB255A2F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798412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8B9F2-D468-7CFD-AD58-64EF96079A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80FF36-445A-1687-CEAF-A77531B7E8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9A8DA7-9F31-708A-080A-68CB80E7861E}"/>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5" name="Footer Placeholder 4">
            <a:extLst>
              <a:ext uri="{FF2B5EF4-FFF2-40B4-BE49-F238E27FC236}">
                <a16:creationId xmlns:a16="http://schemas.microsoft.com/office/drawing/2014/main" id="{2DCF9E0A-59D0-1CE2-4628-15CE96E46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141C4A-B8B1-E432-76FF-EDAAEFD8D47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83193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345EF-3C3E-DB2A-E5FB-07A185808D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213A32-10F5-6D63-CA99-79A54E35BD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CD716F-E027-64DB-E418-6165B0669A25}"/>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5" name="Footer Placeholder 4">
            <a:extLst>
              <a:ext uri="{FF2B5EF4-FFF2-40B4-BE49-F238E27FC236}">
                <a16:creationId xmlns:a16="http://schemas.microsoft.com/office/drawing/2014/main" id="{35778E76-28AC-7F9F-E589-6255A90408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12A086-4F20-56B5-35EE-683107C37DE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318703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6685F-4DBE-6B99-BBA7-8CDF2BF7AC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74D400-A182-B932-BCAC-20E40CED32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338A6D-0C67-89D9-5619-8302962E81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C1BC5BD-CA37-9515-279D-A2844DA2B488}"/>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6" name="Footer Placeholder 5">
            <a:extLst>
              <a:ext uri="{FF2B5EF4-FFF2-40B4-BE49-F238E27FC236}">
                <a16:creationId xmlns:a16="http://schemas.microsoft.com/office/drawing/2014/main" id="{B5652991-6CF6-794A-5A7F-679306B2DD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5DCE4-76C0-A80D-8F3D-1662B423F4E5}"/>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809403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86BE2-DC04-F593-39DF-B7CB821D1D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936B40-A2C2-F060-5741-571BE68396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0E6D8B-9E96-B5D2-27EF-946A95F28A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909EA5-E17D-BA5D-15A6-0BF5C5FBA6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7F4F52-44EA-3957-117B-67D557220F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3DBC30-38E7-1C2E-0A15-327A9646FCB1}"/>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8" name="Footer Placeholder 7">
            <a:extLst>
              <a:ext uri="{FF2B5EF4-FFF2-40B4-BE49-F238E27FC236}">
                <a16:creationId xmlns:a16="http://schemas.microsoft.com/office/drawing/2014/main" id="{9ED443CF-E341-F23F-0889-3C4D252B5B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A9EC53-7517-3FCA-B2AA-304D10225D16}"/>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7479042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1598-5392-563D-5D72-C46FC3B92E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94977D-6147-B2E6-04FC-10D8FA3672A1}"/>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4" name="Footer Placeholder 3">
            <a:extLst>
              <a:ext uri="{FF2B5EF4-FFF2-40B4-BE49-F238E27FC236}">
                <a16:creationId xmlns:a16="http://schemas.microsoft.com/office/drawing/2014/main" id="{4F2C8A4E-0AD0-67D6-9EE2-BAB07C9D31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35F927-3DEE-A7C6-F6B2-4FCD8355AD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909484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427369-4778-AAE7-7207-A612095FAB4F}"/>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3" name="Footer Placeholder 2">
            <a:extLst>
              <a:ext uri="{FF2B5EF4-FFF2-40B4-BE49-F238E27FC236}">
                <a16:creationId xmlns:a16="http://schemas.microsoft.com/office/drawing/2014/main" id="{C9560BC8-10E8-3C57-6A72-46B85C9D77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31DBFB-D38A-112F-5D1C-B1738829C53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78605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E9E32-16E1-108E-F0EA-B4A1C55F07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CF3B5E-BA0E-D074-AAB4-8C0CEFDF92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E30DAE-6EA2-C1D5-B842-A62E1506B7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708FD-9808-B685-EB15-68BAAE772B95}"/>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6" name="Footer Placeholder 5">
            <a:extLst>
              <a:ext uri="{FF2B5EF4-FFF2-40B4-BE49-F238E27FC236}">
                <a16:creationId xmlns:a16="http://schemas.microsoft.com/office/drawing/2014/main" id="{42BFF504-976B-D685-7B76-C3B3FDD078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72AF58-84A9-8374-4EDB-AF0FA2FBC6AF}"/>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9041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5C8E8-6BE9-E2F0-78E3-BBEC5EE960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E6DA4-4C64-0623-A658-152C7FB4D5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DF3F3C-931F-F5AA-522F-2D444A5057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0320AF-BF28-A3DA-5A16-C6D3DEFE8E5F}"/>
              </a:ext>
            </a:extLst>
          </p:cNvPr>
          <p:cNvSpPr>
            <a:spLocks noGrp="1"/>
          </p:cNvSpPr>
          <p:nvPr>
            <p:ph type="dt" sz="half" idx="10"/>
          </p:nvPr>
        </p:nvSpPr>
        <p:spPr/>
        <p:txBody>
          <a:bodyPr/>
          <a:lstStyle/>
          <a:p>
            <a:fld id="{AAE0CB98-944C-47B8-8608-D5A4CE62B294}" type="datetimeFigureOut">
              <a:rPr lang="en-US" smtClean="0"/>
              <a:t>9/4/2024</a:t>
            </a:fld>
            <a:endParaRPr lang="en-US"/>
          </a:p>
        </p:txBody>
      </p:sp>
      <p:sp>
        <p:nvSpPr>
          <p:cNvPr id="6" name="Footer Placeholder 5">
            <a:extLst>
              <a:ext uri="{FF2B5EF4-FFF2-40B4-BE49-F238E27FC236}">
                <a16:creationId xmlns:a16="http://schemas.microsoft.com/office/drawing/2014/main" id="{C53079F2-0CFC-4F3F-6170-6242D33366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F614D3-0D4C-61FB-06F0-BF5D4589F87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659766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C3E850-D59C-B472-0232-9C37374456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B71DF4-488C-FC0A-625B-99F1028748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E387A-791E-D39D-DFC1-A0A213A45E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E0CB98-944C-47B8-8608-D5A4CE62B294}" type="datetimeFigureOut">
              <a:rPr lang="en-US" smtClean="0"/>
              <a:t>9/4/2024</a:t>
            </a:fld>
            <a:endParaRPr lang="en-US"/>
          </a:p>
        </p:txBody>
      </p:sp>
      <p:sp>
        <p:nvSpPr>
          <p:cNvPr id="5" name="Footer Placeholder 4">
            <a:extLst>
              <a:ext uri="{FF2B5EF4-FFF2-40B4-BE49-F238E27FC236}">
                <a16:creationId xmlns:a16="http://schemas.microsoft.com/office/drawing/2014/main" id="{59AE33A6-65F9-DD65-413C-3DEEEEAA72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0E92142-10D3-CD00-C80E-DB50E68136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7876F2-8195-4912-82AC-09547475F597}" type="slidenum">
              <a:rPr lang="en-US" smtClean="0"/>
              <a:t>‹#›</a:t>
            </a:fld>
            <a:endParaRPr lang="en-US"/>
          </a:p>
        </p:txBody>
      </p:sp>
    </p:spTree>
    <p:extLst>
      <p:ext uri="{BB962C8B-B14F-4D97-AF65-F5344CB8AC3E}">
        <p14:creationId xmlns:p14="http://schemas.microsoft.com/office/powerpoint/2010/main" val="3576769824"/>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jsfiddle.net/zkwp58xy/"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jsfiddle.net/wtenm5d0/"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public-apis/public-api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hyperlink" Target="https://dictionaryapi.dev/"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hyperlink" Target="https://api.dictionaryapi.dev/api/v2/entries/en/cook"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jsfiddle.net/uhb6e2fy/"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Using an API</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a:solidFill>
                  <a:schemeClr val="tx1">
                    <a:lumMod val="50000"/>
                  </a:schemeClr>
                </a:solidFill>
              </a:rPr>
              <a:t>Hy-Tech Club: </a:t>
            </a:r>
            <a:r>
              <a:rPr lang="en-US" sz="3600" dirty="0">
                <a:solidFill>
                  <a:schemeClr val="accent6"/>
                </a:solidFill>
              </a:rPr>
              <a:t>Web 103</a:t>
            </a:r>
          </a:p>
        </p:txBody>
      </p:sp>
    </p:spTree>
    <p:extLst>
      <p:ext uri="{BB962C8B-B14F-4D97-AF65-F5344CB8AC3E}">
        <p14:creationId xmlns:p14="http://schemas.microsoft.com/office/powerpoint/2010/main" val="3294031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a:xfrm>
            <a:off x="838200" y="365125"/>
            <a:ext cx="10515600" cy="986155"/>
          </a:xfrm>
        </p:spPr>
        <p:txBody>
          <a:bodyPr>
            <a:normAutofit/>
          </a:bodyPr>
          <a:lstStyle/>
          <a:p>
            <a:r>
              <a:rPr lang="en-US" sz="4800" b="1" dirty="0">
                <a:latin typeface="+mn-lt"/>
              </a:rPr>
              <a:t>fetch</a:t>
            </a:r>
            <a:r>
              <a:rPr lang="en-US" sz="4800" dirty="0"/>
              <a:t> Example</a:t>
            </a: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838200" y="1855356"/>
            <a:ext cx="10515600" cy="1325563"/>
          </a:xfrm>
          <a:solidFill>
            <a:schemeClr val="tx2"/>
          </a:solidFill>
        </p:spPr>
        <p:txBody>
          <a:bodyPr anchor="ctr">
            <a:normAutofit/>
          </a:bodyPr>
          <a:lstStyle/>
          <a:p>
            <a:pPr marL="0" indent="0">
              <a:buNone/>
            </a:pPr>
            <a:r>
              <a:rPr lang="en-US" sz="3600" b="0" dirty="0">
                <a:solidFill>
                  <a:srgbClr val="D73A49"/>
                </a:solidFill>
                <a:effectLst/>
                <a:latin typeface="Consolas" panose="020B0609020204030204" pitchFamily="49" charset="0"/>
              </a:rPr>
              <a:t>let</a:t>
            </a:r>
            <a:r>
              <a:rPr lang="en-US" sz="3600" b="0" dirty="0">
                <a:solidFill>
                  <a:srgbClr val="24292E"/>
                </a:solidFill>
                <a:effectLst/>
                <a:latin typeface="Consolas" panose="020B0609020204030204" pitchFamily="49" charset="0"/>
              </a:rPr>
              <a:t> </a:t>
            </a:r>
            <a:r>
              <a:rPr lang="en-US" sz="3600" b="0" dirty="0" err="1">
                <a:solidFill>
                  <a:srgbClr val="24292E"/>
                </a:solidFill>
                <a:effectLst/>
                <a:latin typeface="Consolas" panose="020B0609020204030204" pitchFamily="49" charset="0"/>
              </a:rPr>
              <a:t>myFruitPromise</a:t>
            </a:r>
            <a:r>
              <a:rPr lang="en-US" sz="3600" b="0" dirty="0">
                <a:solidFill>
                  <a:srgbClr val="24292E"/>
                </a:solidFill>
                <a:effectLst/>
                <a:latin typeface="Consolas" panose="020B0609020204030204" pitchFamily="49" charset="0"/>
              </a:rPr>
              <a:t> </a:t>
            </a:r>
            <a:r>
              <a:rPr lang="en-US" sz="3600" b="0" dirty="0">
                <a:solidFill>
                  <a:srgbClr val="D73A49"/>
                </a:solidFill>
                <a:effectLst/>
                <a:latin typeface="Consolas" panose="020B0609020204030204" pitchFamily="49" charset="0"/>
              </a:rPr>
              <a:t>=</a:t>
            </a:r>
            <a:r>
              <a:rPr lang="en-US" sz="3600" b="0" dirty="0">
                <a:solidFill>
                  <a:srgbClr val="24292E"/>
                </a:solidFill>
                <a:effectLst/>
                <a:latin typeface="Consolas" panose="020B0609020204030204" pitchFamily="49" charset="0"/>
              </a:rPr>
              <a:t> </a:t>
            </a:r>
            <a:r>
              <a:rPr lang="en-US" sz="3600" b="1" dirty="0">
                <a:solidFill>
                  <a:srgbClr val="005CC5"/>
                </a:solidFill>
                <a:effectLst/>
                <a:latin typeface="Consolas" panose="020B0609020204030204" pitchFamily="49" charset="0"/>
              </a:rPr>
              <a:t>fetch</a:t>
            </a:r>
            <a:r>
              <a:rPr lang="en-US" sz="3600" b="0" dirty="0">
                <a:solidFill>
                  <a:srgbClr val="24292E"/>
                </a:solidFill>
                <a:effectLst/>
                <a:latin typeface="Consolas" panose="020B0609020204030204" pitchFamily="49" charset="0"/>
              </a:rPr>
              <a:t>(</a:t>
            </a:r>
            <a:r>
              <a:rPr lang="en-US" sz="3600" b="0" dirty="0">
                <a:solidFill>
                  <a:srgbClr val="032F62"/>
                </a:solidFill>
                <a:effectLst/>
                <a:latin typeface="Consolas" panose="020B0609020204030204" pitchFamily="49" charset="0"/>
              </a:rPr>
              <a:t>"https://food.com?name=pineapple"</a:t>
            </a:r>
            <a:r>
              <a:rPr lang="en-US" sz="3600" b="0" dirty="0">
                <a:solidFill>
                  <a:srgbClr val="24292E"/>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B517F4F6-12A9-3E89-7B48-DB470702AC90}"/>
              </a:ext>
            </a:extLst>
          </p:cNvPr>
          <p:cNvSpPr txBox="1"/>
          <p:nvPr/>
        </p:nvSpPr>
        <p:spPr>
          <a:xfrm>
            <a:off x="838200" y="1477500"/>
            <a:ext cx="10515600" cy="400110"/>
          </a:xfrm>
          <a:prstGeom prst="rect">
            <a:avLst/>
          </a:prstGeom>
          <a:noFill/>
        </p:spPr>
        <p:txBody>
          <a:bodyPr wrap="square" rtlCol="0">
            <a:spAutoFit/>
          </a:bodyPr>
          <a:lstStyle/>
          <a:p>
            <a:pPr algn="ctr"/>
            <a:r>
              <a:rPr lang="en-US" sz="2000" dirty="0"/>
              <a:t>Basic Example</a:t>
            </a:r>
          </a:p>
        </p:txBody>
      </p:sp>
      <p:sp>
        <p:nvSpPr>
          <p:cNvPr id="11" name="Content Placeholder 2">
            <a:extLst>
              <a:ext uri="{FF2B5EF4-FFF2-40B4-BE49-F238E27FC236}">
                <a16:creationId xmlns:a16="http://schemas.microsoft.com/office/drawing/2014/main" id="{72A613B0-DF90-AD97-DC2B-BF6D7A2FB779}"/>
              </a:ext>
            </a:extLst>
          </p:cNvPr>
          <p:cNvSpPr txBox="1">
            <a:spLocks/>
          </p:cNvSpPr>
          <p:nvPr/>
        </p:nvSpPr>
        <p:spPr>
          <a:xfrm>
            <a:off x="838200" y="3836331"/>
            <a:ext cx="10515600" cy="1325563"/>
          </a:xfrm>
          <a:prstGeom prst="rect">
            <a:avLst/>
          </a:prstGeom>
          <a:solidFill>
            <a:schemeClr val="tx2"/>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0" dirty="0">
                <a:solidFill>
                  <a:srgbClr val="D73A49"/>
                </a:solidFill>
                <a:effectLst/>
                <a:latin typeface="Consolas" panose="020B0609020204030204" pitchFamily="49" charset="0"/>
              </a:rPr>
              <a:t>let</a:t>
            </a:r>
            <a:r>
              <a:rPr lang="en-US" sz="3600" b="0" dirty="0">
                <a:solidFill>
                  <a:srgbClr val="24292E"/>
                </a:solidFill>
                <a:effectLst/>
                <a:latin typeface="Consolas" panose="020B0609020204030204" pitchFamily="49" charset="0"/>
              </a:rPr>
              <a:t> fruit </a:t>
            </a:r>
            <a:r>
              <a:rPr lang="en-US" sz="3600" b="0" dirty="0">
                <a:solidFill>
                  <a:srgbClr val="D73A49"/>
                </a:solidFill>
                <a:effectLst/>
                <a:latin typeface="Consolas" panose="020B0609020204030204" pitchFamily="49" charset="0"/>
              </a:rPr>
              <a:t>=</a:t>
            </a:r>
            <a:r>
              <a:rPr lang="en-US" sz="3600" b="0" dirty="0">
                <a:solidFill>
                  <a:srgbClr val="24292E"/>
                </a:solidFill>
                <a:effectLst/>
                <a:latin typeface="Consolas" panose="020B0609020204030204" pitchFamily="49" charset="0"/>
              </a:rPr>
              <a:t> </a:t>
            </a:r>
            <a:r>
              <a:rPr lang="en-US" sz="3600" b="0" dirty="0">
                <a:solidFill>
                  <a:srgbClr val="005CC5"/>
                </a:solidFill>
                <a:effectLst/>
                <a:latin typeface="Consolas" panose="020B0609020204030204" pitchFamily="49" charset="0"/>
              </a:rPr>
              <a:t>prompt</a:t>
            </a:r>
            <a:r>
              <a:rPr lang="en-US" sz="3600" b="0" dirty="0">
                <a:solidFill>
                  <a:srgbClr val="24292E"/>
                </a:solidFill>
                <a:effectLst/>
                <a:latin typeface="Consolas" panose="020B0609020204030204" pitchFamily="49" charset="0"/>
              </a:rPr>
              <a:t>(</a:t>
            </a:r>
            <a:r>
              <a:rPr lang="en-US" sz="3600" b="0" dirty="0">
                <a:solidFill>
                  <a:srgbClr val="032F62"/>
                </a:solidFill>
                <a:effectLst/>
                <a:latin typeface="Consolas" panose="020B0609020204030204" pitchFamily="49" charset="0"/>
              </a:rPr>
              <a:t>"Fruit"</a:t>
            </a:r>
            <a:r>
              <a:rPr lang="en-US" sz="3600" b="0" dirty="0">
                <a:solidFill>
                  <a:srgbClr val="24292E"/>
                </a:solidFill>
                <a:effectLst/>
                <a:latin typeface="Consolas" panose="020B0609020204030204" pitchFamily="49" charset="0"/>
              </a:rPr>
              <a:t>);</a:t>
            </a:r>
          </a:p>
          <a:p>
            <a:pPr marL="0" indent="0">
              <a:buNone/>
            </a:pPr>
            <a:r>
              <a:rPr lang="en-US" sz="3600" b="0" dirty="0">
                <a:solidFill>
                  <a:srgbClr val="005CC5"/>
                </a:solidFill>
                <a:effectLst/>
                <a:latin typeface="Consolas" panose="020B0609020204030204" pitchFamily="49" charset="0"/>
              </a:rPr>
              <a:t>fetch</a:t>
            </a:r>
            <a:r>
              <a:rPr lang="en-US" sz="3600" b="0" dirty="0">
                <a:solidFill>
                  <a:srgbClr val="24292E"/>
                </a:solidFill>
                <a:effectLst/>
                <a:latin typeface="Consolas" panose="020B0609020204030204" pitchFamily="49" charset="0"/>
              </a:rPr>
              <a:t>(</a:t>
            </a:r>
            <a:r>
              <a:rPr lang="en-US" sz="3600" b="0" dirty="0">
                <a:solidFill>
                  <a:srgbClr val="032F62"/>
                </a:solidFill>
                <a:effectLst/>
                <a:latin typeface="Consolas" panose="020B0609020204030204" pitchFamily="49" charset="0"/>
              </a:rPr>
              <a:t>`https://food.com/?name=</a:t>
            </a:r>
            <a:r>
              <a:rPr lang="en-US" sz="3600" b="1" dirty="0">
                <a:solidFill>
                  <a:schemeClr val="accent5">
                    <a:lumMod val="75000"/>
                  </a:schemeClr>
                </a:solidFill>
                <a:effectLst/>
                <a:latin typeface="Consolas" panose="020B0609020204030204" pitchFamily="49" charset="0"/>
              </a:rPr>
              <a:t>${</a:t>
            </a:r>
            <a:r>
              <a:rPr lang="en-US" sz="3600" b="1" dirty="0">
                <a:solidFill>
                  <a:srgbClr val="24292E"/>
                </a:solidFill>
                <a:effectLst/>
                <a:latin typeface="Consolas" panose="020B0609020204030204" pitchFamily="49" charset="0"/>
              </a:rPr>
              <a:t>fruit</a:t>
            </a:r>
            <a:r>
              <a:rPr lang="en-US" sz="3600" b="1" dirty="0">
                <a:solidFill>
                  <a:schemeClr val="accent5">
                    <a:lumMod val="75000"/>
                  </a:schemeClr>
                </a:solidFill>
                <a:effectLst/>
                <a:latin typeface="Consolas" panose="020B0609020204030204" pitchFamily="49" charset="0"/>
              </a:rPr>
              <a:t>}</a:t>
            </a:r>
            <a:r>
              <a:rPr lang="en-US" sz="3600" b="0" dirty="0">
                <a:solidFill>
                  <a:srgbClr val="032F62"/>
                </a:solidFill>
                <a:effectLst/>
                <a:latin typeface="Consolas" panose="020B0609020204030204" pitchFamily="49" charset="0"/>
              </a:rPr>
              <a:t>`</a:t>
            </a:r>
            <a:r>
              <a:rPr lang="en-US" sz="3600" b="0" dirty="0">
                <a:solidFill>
                  <a:srgbClr val="24292E"/>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A81A28FB-B657-B727-EC93-0DEA9E0E6522}"/>
              </a:ext>
            </a:extLst>
          </p:cNvPr>
          <p:cNvSpPr txBox="1"/>
          <p:nvPr/>
        </p:nvSpPr>
        <p:spPr>
          <a:xfrm>
            <a:off x="0" y="5380500"/>
            <a:ext cx="12192000" cy="584775"/>
          </a:xfrm>
          <a:prstGeom prst="rect">
            <a:avLst/>
          </a:prstGeom>
          <a:noFill/>
        </p:spPr>
        <p:txBody>
          <a:bodyPr wrap="square" rtlCol="0">
            <a:spAutoFit/>
          </a:bodyPr>
          <a:lstStyle/>
          <a:p>
            <a:pPr algn="ctr"/>
            <a:r>
              <a:rPr lang="en-US" sz="2400" dirty="0"/>
              <a:t>But how can the code deal with the </a:t>
            </a:r>
            <a:r>
              <a:rPr lang="en-US" sz="3200" b="1" dirty="0" err="1">
                <a:solidFill>
                  <a:schemeClr val="accent3"/>
                </a:solidFill>
              </a:rPr>
              <a:t>myFruitPromise</a:t>
            </a:r>
            <a:r>
              <a:rPr lang="en-US" sz="2400" dirty="0"/>
              <a:t> object?</a:t>
            </a:r>
          </a:p>
        </p:txBody>
      </p:sp>
      <p:sp>
        <p:nvSpPr>
          <p:cNvPr id="14" name="TextBox 13">
            <a:extLst>
              <a:ext uri="{FF2B5EF4-FFF2-40B4-BE49-F238E27FC236}">
                <a16:creationId xmlns:a16="http://schemas.microsoft.com/office/drawing/2014/main" id="{459A7928-F487-7AFC-C6C4-F240E0BABC7B}"/>
              </a:ext>
            </a:extLst>
          </p:cNvPr>
          <p:cNvSpPr txBox="1"/>
          <p:nvPr/>
        </p:nvSpPr>
        <p:spPr>
          <a:xfrm>
            <a:off x="838200" y="3460177"/>
            <a:ext cx="10515600" cy="400110"/>
          </a:xfrm>
          <a:prstGeom prst="rect">
            <a:avLst/>
          </a:prstGeom>
          <a:noFill/>
        </p:spPr>
        <p:txBody>
          <a:bodyPr wrap="square" rtlCol="0">
            <a:spAutoFit/>
          </a:bodyPr>
          <a:lstStyle/>
          <a:p>
            <a:pPr algn="ctr"/>
            <a:r>
              <a:rPr lang="en-US" sz="2000" dirty="0"/>
              <a:t>Dynamic Example</a:t>
            </a:r>
          </a:p>
        </p:txBody>
      </p:sp>
      <p:pic>
        <p:nvPicPr>
          <p:cNvPr id="4098" name="Picture 2" descr="How to Teach Your Dog To Play Fetch | Hypro Premium">
            <a:extLst>
              <a:ext uri="{FF2B5EF4-FFF2-40B4-BE49-F238E27FC236}">
                <a16:creationId xmlns:a16="http://schemas.microsoft.com/office/drawing/2014/main" id="{0FB6602D-0207-57D4-A570-EA8E13ADE49E}"/>
              </a:ext>
            </a:extLst>
          </p:cNvPr>
          <p:cNvPicPr>
            <a:picLocks noChangeAspect="1" noChangeArrowheads="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t="16404" b="18075"/>
          <a:stretch/>
        </p:blipFill>
        <p:spPr bwMode="auto">
          <a:xfrm>
            <a:off x="7447279" y="161058"/>
            <a:ext cx="3747515" cy="1522633"/>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390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bg/>
                                          </p:spTgt>
                                        </p:tgtEl>
                                        <p:attrNameLst>
                                          <p:attrName>style.visibility</p:attrName>
                                        </p:attrNameLst>
                                      </p:cBhvr>
                                      <p:to>
                                        <p:strVal val="visible"/>
                                      </p:to>
                                    </p:set>
                                    <p:animEffect transition="in" filter="fade">
                                      <p:cBhvr>
                                        <p:cTn id="10" dur="500"/>
                                        <p:tgtEl>
                                          <p:spTgt spid="3">
                                            <p:bg/>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10" grpId="0"/>
      <p:bldP spid="11" grpId="0" animBg="1"/>
      <p:bldP spid="13" grpId="0"/>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p:txBody>
          <a:bodyPr>
            <a:normAutofit/>
          </a:bodyPr>
          <a:lstStyle/>
          <a:p>
            <a:r>
              <a:rPr lang="en-US" sz="4800" dirty="0"/>
              <a:t>Handling Promises with </a:t>
            </a:r>
            <a:r>
              <a:rPr lang="en-US" sz="6000" b="1" dirty="0">
                <a:solidFill>
                  <a:schemeClr val="accent3"/>
                </a:solidFill>
                <a:latin typeface="+mn-lt"/>
              </a:rPr>
              <a:t>await</a:t>
            </a:r>
            <a:endParaRPr lang="en-US" sz="4800" b="1" dirty="0">
              <a:solidFill>
                <a:schemeClr val="accent3"/>
              </a:solidFill>
              <a:latin typeface="+mn-lt"/>
            </a:endParaRP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838200" y="3013126"/>
            <a:ext cx="10515600" cy="2157311"/>
          </a:xfrm>
        </p:spPr>
        <p:txBody>
          <a:bodyPr/>
          <a:lstStyle/>
          <a:p>
            <a:pPr marL="0" indent="0">
              <a:buNone/>
            </a:pPr>
            <a:r>
              <a:rPr lang="en-US" dirty="0"/>
              <a:t>Simply place the </a:t>
            </a:r>
            <a:r>
              <a:rPr lang="en-US" b="1" dirty="0">
                <a:solidFill>
                  <a:schemeClr val="accent3"/>
                </a:solidFill>
              </a:rPr>
              <a:t>await</a:t>
            </a:r>
            <a:r>
              <a:rPr lang="en-US" dirty="0"/>
              <a:t> keyword in front of a Promise object to yield the returned value</a:t>
            </a:r>
          </a:p>
          <a:p>
            <a:pPr marL="0" indent="0">
              <a:buNone/>
            </a:pPr>
            <a:endParaRPr lang="en-US" sz="300" dirty="0"/>
          </a:p>
          <a:p>
            <a:pPr marL="0" indent="0">
              <a:buNone/>
            </a:pPr>
            <a:r>
              <a:rPr lang="en-US" dirty="0"/>
              <a:t>Execution within the code block will continue when the task is completed</a:t>
            </a:r>
          </a:p>
          <a:p>
            <a:pPr marL="0" indent="0">
              <a:buNone/>
            </a:pPr>
            <a:endParaRPr lang="en-US" dirty="0"/>
          </a:p>
        </p:txBody>
      </p:sp>
      <p:sp>
        <p:nvSpPr>
          <p:cNvPr id="5" name="TextBox 4">
            <a:extLst>
              <a:ext uri="{FF2B5EF4-FFF2-40B4-BE49-F238E27FC236}">
                <a16:creationId xmlns:a16="http://schemas.microsoft.com/office/drawing/2014/main" id="{5E258F91-936B-CBA0-2538-6FE392620059}"/>
              </a:ext>
            </a:extLst>
          </p:cNvPr>
          <p:cNvSpPr txBox="1"/>
          <p:nvPr/>
        </p:nvSpPr>
        <p:spPr>
          <a:xfrm>
            <a:off x="838200" y="1687563"/>
            <a:ext cx="10515600" cy="1200329"/>
          </a:xfrm>
          <a:prstGeom prst="rect">
            <a:avLst/>
          </a:prstGeom>
          <a:solidFill>
            <a:schemeClr val="tx2"/>
          </a:solidFill>
        </p:spPr>
        <p:txBody>
          <a:bodyPr wrap="square">
            <a:spAutoFit/>
          </a:bodyPr>
          <a:lstStyle/>
          <a:p>
            <a:r>
              <a:rPr lang="en-US" sz="3600" b="0" dirty="0">
                <a:solidFill>
                  <a:srgbClr val="D73A49"/>
                </a:solidFill>
                <a:effectLst/>
                <a:latin typeface="Consolas" panose="020B0609020204030204" pitchFamily="49" charset="0"/>
              </a:rPr>
              <a:t>let</a:t>
            </a:r>
            <a:r>
              <a:rPr lang="en-US" sz="3600" b="0" dirty="0">
                <a:solidFill>
                  <a:srgbClr val="24292E"/>
                </a:solidFill>
                <a:effectLst/>
                <a:latin typeface="Consolas" panose="020B0609020204030204" pitchFamily="49" charset="0"/>
              </a:rPr>
              <a:t> </a:t>
            </a:r>
            <a:r>
              <a:rPr lang="en-US" sz="3600" b="0" dirty="0" err="1">
                <a:solidFill>
                  <a:srgbClr val="24292E"/>
                </a:solidFill>
                <a:effectLst/>
                <a:latin typeface="Consolas" panose="020B0609020204030204" pitchFamily="49" charset="0"/>
              </a:rPr>
              <a:t>url</a:t>
            </a:r>
            <a:r>
              <a:rPr lang="en-US" sz="3600" b="0" dirty="0">
                <a:solidFill>
                  <a:srgbClr val="24292E"/>
                </a:solidFill>
                <a:effectLst/>
                <a:latin typeface="Consolas" panose="020B0609020204030204" pitchFamily="49" charset="0"/>
              </a:rPr>
              <a:t> </a:t>
            </a:r>
            <a:r>
              <a:rPr lang="en-US" sz="3600" b="0" dirty="0">
                <a:solidFill>
                  <a:srgbClr val="D73A49"/>
                </a:solidFill>
                <a:effectLst/>
                <a:latin typeface="Consolas" panose="020B0609020204030204" pitchFamily="49" charset="0"/>
              </a:rPr>
              <a:t>=</a:t>
            </a:r>
            <a:r>
              <a:rPr lang="en-US" sz="3600" b="0" dirty="0">
                <a:solidFill>
                  <a:srgbClr val="24292E"/>
                </a:solidFill>
                <a:effectLst/>
                <a:latin typeface="Consolas" panose="020B0609020204030204" pitchFamily="49" charset="0"/>
              </a:rPr>
              <a:t> </a:t>
            </a:r>
            <a:r>
              <a:rPr lang="en-US" sz="3600" b="0" dirty="0">
                <a:solidFill>
                  <a:srgbClr val="032F62"/>
                </a:solidFill>
                <a:effectLst/>
                <a:latin typeface="Consolas" panose="020B0609020204030204" pitchFamily="49" charset="0"/>
              </a:rPr>
              <a:t>`https://food.com?name=tofu`</a:t>
            </a:r>
            <a:r>
              <a:rPr lang="en-US" sz="3600" b="0" dirty="0">
                <a:solidFill>
                  <a:srgbClr val="24292E"/>
                </a:solidFill>
                <a:effectLst/>
                <a:latin typeface="Consolas" panose="020B0609020204030204" pitchFamily="49" charset="0"/>
              </a:rPr>
              <a:t>;</a:t>
            </a:r>
          </a:p>
          <a:p>
            <a:r>
              <a:rPr lang="en-US" sz="3600" b="0" dirty="0">
                <a:solidFill>
                  <a:srgbClr val="D73A49"/>
                </a:solidFill>
                <a:effectLst/>
                <a:latin typeface="Consolas" panose="020B0609020204030204" pitchFamily="49" charset="0"/>
              </a:rPr>
              <a:t>let</a:t>
            </a:r>
            <a:r>
              <a:rPr lang="en-US" sz="3600" b="0" dirty="0">
                <a:solidFill>
                  <a:srgbClr val="24292E"/>
                </a:solidFill>
                <a:effectLst/>
                <a:latin typeface="Consolas" panose="020B0609020204030204" pitchFamily="49" charset="0"/>
              </a:rPr>
              <a:t> </a:t>
            </a:r>
            <a:r>
              <a:rPr lang="en-US" sz="3600" b="0" dirty="0" err="1">
                <a:solidFill>
                  <a:srgbClr val="24292E"/>
                </a:solidFill>
                <a:effectLst/>
                <a:latin typeface="Consolas" panose="020B0609020204030204" pitchFamily="49" charset="0"/>
              </a:rPr>
              <a:t>myResponse</a:t>
            </a:r>
            <a:r>
              <a:rPr lang="en-US" sz="3600" b="0" dirty="0">
                <a:solidFill>
                  <a:srgbClr val="24292E"/>
                </a:solidFill>
                <a:effectLst/>
                <a:latin typeface="Consolas" panose="020B0609020204030204" pitchFamily="49" charset="0"/>
              </a:rPr>
              <a:t> </a:t>
            </a:r>
            <a:r>
              <a:rPr lang="en-US" sz="3600" b="0" dirty="0">
                <a:solidFill>
                  <a:srgbClr val="D73A49"/>
                </a:solidFill>
                <a:effectLst/>
                <a:latin typeface="Consolas" panose="020B0609020204030204" pitchFamily="49" charset="0"/>
              </a:rPr>
              <a:t>=</a:t>
            </a:r>
            <a:r>
              <a:rPr lang="en-US" sz="3600" b="0" dirty="0">
                <a:solidFill>
                  <a:srgbClr val="24292E"/>
                </a:solidFill>
                <a:effectLst/>
                <a:latin typeface="Consolas" panose="020B0609020204030204" pitchFamily="49" charset="0"/>
              </a:rPr>
              <a:t> </a:t>
            </a:r>
            <a:r>
              <a:rPr lang="en-US" sz="3600" b="1" dirty="0">
                <a:solidFill>
                  <a:srgbClr val="D73A49"/>
                </a:solidFill>
                <a:effectLst/>
                <a:latin typeface="Consolas" panose="020B0609020204030204" pitchFamily="49" charset="0"/>
              </a:rPr>
              <a:t>await</a:t>
            </a:r>
            <a:r>
              <a:rPr lang="en-US" sz="3600" b="0" dirty="0">
                <a:solidFill>
                  <a:srgbClr val="24292E"/>
                </a:solidFill>
                <a:effectLst/>
                <a:latin typeface="Consolas" panose="020B0609020204030204" pitchFamily="49" charset="0"/>
              </a:rPr>
              <a:t> </a:t>
            </a:r>
            <a:r>
              <a:rPr lang="en-US" sz="3600" b="0" dirty="0">
                <a:solidFill>
                  <a:srgbClr val="005CC5"/>
                </a:solidFill>
                <a:effectLst/>
                <a:latin typeface="Consolas" panose="020B0609020204030204" pitchFamily="49" charset="0"/>
              </a:rPr>
              <a:t>fetch</a:t>
            </a:r>
            <a:r>
              <a:rPr lang="en-US" sz="3600" b="0" dirty="0">
                <a:solidFill>
                  <a:srgbClr val="24292E"/>
                </a:solidFill>
                <a:effectLst/>
                <a:latin typeface="Consolas" panose="020B0609020204030204" pitchFamily="49" charset="0"/>
              </a:rPr>
              <a:t>(</a:t>
            </a:r>
            <a:r>
              <a:rPr lang="en-US" sz="3600" b="0" dirty="0" err="1">
                <a:solidFill>
                  <a:srgbClr val="24292E"/>
                </a:solidFill>
                <a:effectLst/>
                <a:latin typeface="Consolas" panose="020B0609020204030204" pitchFamily="49" charset="0"/>
              </a:rPr>
              <a:t>url</a:t>
            </a:r>
            <a:r>
              <a:rPr lang="en-US" sz="3600" b="0" dirty="0">
                <a:solidFill>
                  <a:srgbClr val="24292E"/>
                </a:solidFill>
                <a:effectLst/>
                <a:latin typeface="Consolas" panose="020B0609020204030204" pitchFamily="49" charset="0"/>
              </a:rPr>
              <a:t>);</a:t>
            </a:r>
          </a:p>
        </p:txBody>
      </p:sp>
      <p:sp>
        <p:nvSpPr>
          <p:cNvPr id="7" name="Rectangle 6">
            <a:extLst>
              <a:ext uri="{FF2B5EF4-FFF2-40B4-BE49-F238E27FC236}">
                <a16:creationId xmlns:a16="http://schemas.microsoft.com/office/drawing/2014/main" id="{70F7DBE0-2D77-5886-9D89-2BC633D40A3B}"/>
              </a:ext>
            </a:extLst>
          </p:cNvPr>
          <p:cNvSpPr/>
          <p:nvPr/>
        </p:nvSpPr>
        <p:spPr>
          <a:xfrm>
            <a:off x="955040" y="5170437"/>
            <a:ext cx="5140960" cy="1322438"/>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5">
                    <a:lumMod val="20000"/>
                    <a:lumOff val="80000"/>
                  </a:schemeClr>
                </a:solidFill>
              </a:rPr>
              <a:t>🤔 🤔 🤔</a:t>
            </a:r>
          </a:p>
          <a:p>
            <a:pPr algn="ctr"/>
            <a:endParaRPr lang="en-US" sz="500" dirty="0">
              <a:solidFill>
                <a:schemeClr val="accent5">
                  <a:lumMod val="20000"/>
                  <a:lumOff val="80000"/>
                </a:schemeClr>
              </a:solidFill>
            </a:endParaRPr>
          </a:p>
          <a:p>
            <a:pPr algn="ctr"/>
            <a:r>
              <a:rPr lang="en-US" sz="2000" b="1" dirty="0">
                <a:solidFill>
                  <a:schemeClr val="accent3">
                    <a:lumMod val="50000"/>
                  </a:schemeClr>
                </a:solidFill>
              </a:rPr>
              <a:t>But... isn’t the whole point to </a:t>
            </a:r>
            <a:r>
              <a:rPr lang="en-US" sz="2000" b="1" i="1" dirty="0">
                <a:solidFill>
                  <a:schemeClr val="accent3">
                    <a:lumMod val="50000"/>
                  </a:schemeClr>
                </a:solidFill>
              </a:rPr>
              <a:t>avoid</a:t>
            </a:r>
            <a:r>
              <a:rPr lang="en-US" sz="2000" b="1" dirty="0">
                <a:solidFill>
                  <a:schemeClr val="accent3">
                    <a:lumMod val="50000"/>
                  </a:schemeClr>
                </a:solidFill>
              </a:rPr>
              <a:t> waiting?</a:t>
            </a:r>
          </a:p>
        </p:txBody>
      </p:sp>
      <p:sp>
        <p:nvSpPr>
          <p:cNvPr id="8" name="Rectangle 7">
            <a:extLst>
              <a:ext uri="{FF2B5EF4-FFF2-40B4-BE49-F238E27FC236}">
                <a16:creationId xmlns:a16="http://schemas.microsoft.com/office/drawing/2014/main" id="{D78FA49E-5B0C-B260-5A9D-955252D0CC97}"/>
              </a:ext>
            </a:extLst>
          </p:cNvPr>
          <p:cNvSpPr/>
          <p:nvPr/>
        </p:nvSpPr>
        <p:spPr>
          <a:xfrm>
            <a:off x="6380480" y="5170437"/>
            <a:ext cx="4973320" cy="1322438"/>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5">
                    <a:lumMod val="20000"/>
                    <a:lumOff val="80000"/>
                  </a:schemeClr>
                </a:solidFill>
              </a:rPr>
              <a:t>Yes! But because the call is </a:t>
            </a:r>
            <a:r>
              <a:rPr lang="en-US" sz="2000" b="1" i="1" dirty="0">
                <a:solidFill>
                  <a:srgbClr val="FFFFFF"/>
                </a:solidFill>
              </a:rPr>
              <a:t>asynchronous</a:t>
            </a:r>
            <a:r>
              <a:rPr lang="en-US" sz="2000" b="1" dirty="0">
                <a:solidFill>
                  <a:schemeClr val="accent5">
                    <a:lumMod val="20000"/>
                    <a:lumOff val="80000"/>
                  </a:schemeClr>
                </a:solidFill>
              </a:rPr>
              <a:t>, other parts of the code </a:t>
            </a:r>
            <a:r>
              <a:rPr lang="en-US" sz="2000" b="1" dirty="0">
                <a:solidFill>
                  <a:srgbClr val="FFFFFF"/>
                </a:solidFill>
              </a:rPr>
              <a:t>continue to execute</a:t>
            </a:r>
            <a:r>
              <a:rPr lang="en-US" sz="2000" b="1" dirty="0">
                <a:solidFill>
                  <a:schemeClr val="accent5">
                    <a:lumMod val="20000"/>
                    <a:lumOff val="80000"/>
                  </a:schemeClr>
                </a:solidFill>
              </a:rPr>
              <a:t> while this block waits! </a:t>
            </a:r>
          </a:p>
        </p:txBody>
      </p:sp>
    </p:spTree>
    <p:extLst>
      <p:ext uri="{BB962C8B-B14F-4D97-AF65-F5344CB8AC3E}">
        <p14:creationId xmlns:p14="http://schemas.microsoft.com/office/powerpoint/2010/main" val="3844853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p:txBody>
          <a:bodyPr>
            <a:normAutofit/>
          </a:bodyPr>
          <a:lstStyle/>
          <a:p>
            <a:r>
              <a:rPr lang="en-US" sz="4800" dirty="0"/>
              <a:t>Defining Functions with </a:t>
            </a:r>
            <a:r>
              <a:rPr lang="en-US" sz="6000" b="1" dirty="0">
                <a:solidFill>
                  <a:schemeClr val="accent3"/>
                </a:solidFill>
                <a:latin typeface="+mn-lt"/>
              </a:rPr>
              <a:t>async</a:t>
            </a:r>
            <a:endParaRPr lang="en-US" sz="4800" b="1" dirty="0">
              <a:solidFill>
                <a:schemeClr val="accent3"/>
              </a:solidFill>
              <a:latin typeface="+mn-lt"/>
            </a:endParaRP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838200" y="4313228"/>
            <a:ext cx="7706360" cy="1251318"/>
          </a:xfrm>
        </p:spPr>
        <p:txBody>
          <a:bodyPr anchor="b">
            <a:normAutofit/>
          </a:bodyPr>
          <a:lstStyle/>
          <a:p>
            <a:pPr marL="0" indent="0">
              <a:buNone/>
            </a:pPr>
            <a:r>
              <a:rPr lang="en-US" dirty="0"/>
              <a:t>Simply place the </a:t>
            </a:r>
            <a:r>
              <a:rPr lang="en-US" b="1" dirty="0">
                <a:solidFill>
                  <a:schemeClr val="accent3"/>
                </a:solidFill>
              </a:rPr>
              <a:t>async</a:t>
            </a:r>
            <a:r>
              <a:rPr lang="en-US" dirty="0"/>
              <a:t> keyword in front of a function definition to make it asynchronous</a:t>
            </a:r>
          </a:p>
        </p:txBody>
      </p:sp>
      <p:sp>
        <p:nvSpPr>
          <p:cNvPr id="5" name="TextBox 4">
            <a:extLst>
              <a:ext uri="{FF2B5EF4-FFF2-40B4-BE49-F238E27FC236}">
                <a16:creationId xmlns:a16="http://schemas.microsoft.com/office/drawing/2014/main" id="{5E258F91-936B-CBA0-2538-6FE392620059}"/>
              </a:ext>
            </a:extLst>
          </p:cNvPr>
          <p:cNvSpPr txBox="1"/>
          <p:nvPr/>
        </p:nvSpPr>
        <p:spPr>
          <a:xfrm>
            <a:off x="838200" y="1687563"/>
            <a:ext cx="7706360" cy="2554545"/>
          </a:xfrm>
          <a:prstGeom prst="rect">
            <a:avLst/>
          </a:prstGeom>
          <a:solidFill>
            <a:schemeClr val="tx2"/>
          </a:solidFill>
        </p:spPr>
        <p:txBody>
          <a:bodyPr wrap="square">
            <a:spAutoFit/>
          </a:bodyPr>
          <a:lstStyle/>
          <a:p>
            <a:r>
              <a:rPr lang="en-US" sz="3200" b="1" dirty="0">
                <a:solidFill>
                  <a:srgbClr val="D73A49"/>
                </a:solidFill>
                <a:effectLst/>
                <a:latin typeface="Consolas" panose="020B0609020204030204" pitchFamily="49" charset="0"/>
              </a:rPr>
              <a:t>async</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function</a:t>
            </a:r>
            <a:r>
              <a:rPr lang="en-US" sz="3200" b="0" dirty="0">
                <a:solidFill>
                  <a:srgbClr val="24292E"/>
                </a:solidFill>
                <a:effectLst/>
                <a:latin typeface="Consolas" panose="020B0609020204030204" pitchFamily="49" charset="0"/>
              </a:rPr>
              <a:t> </a:t>
            </a:r>
            <a:r>
              <a:rPr lang="en-US" sz="3200" b="0" dirty="0" err="1">
                <a:solidFill>
                  <a:srgbClr val="6F42C1"/>
                </a:solidFill>
                <a:effectLst/>
                <a:latin typeface="Consolas" panose="020B0609020204030204" pitchFamily="49" charset="0"/>
              </a:rPr>
              <a:t>grabData</a:t>
            </a:r>
            <a:r>
              <a:rPr lang="en-US" sz="3200" b="0" dirty="0">
                <a:solidFill>
                  <a:srgbClr val="24292E"/>
                </a:solidFill>
                <a:effectLst/>
                <a:latin typeface="Consolas" panose="020B0609020204030204" pitchFamily="49" charset="0"/>
              </a:rPr>
              <a:t>(</a:t>
            </a:r>
            <a:r>
              <a:rPr lang="en-US" sz="3200" b="0" dirty="0" err="1">
                <a:solidFill>
                  <a:srgbClr val="E36209"/>
                </a:solidFill>
                <a:effectLst/>
                <a:latin typeface="Consolas" panose="020B0609020204030204" pitchFamily="49" charset="0"/>
              </a:rPr>
              <a:t>url</a:t>
            </a:r>
            <a:r>
              <a:rPr lang="en-US" sz="3200" b="0" dirty="0">
                <a:solidFill>
                  <a:srgbClr val="24292E"/>
                </a:solidFill>
                <a:effectLst/>
                <a:latin typeface="Consolas" panose="020B0609020204030204" pitchFamily="49" charset="0"/>
              </a:rPr>
              <a:t>) {</a:t>
            </a:r>
          </a:p>
          <a:p>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let</a:t>
            </a:r>
            <a:r>
              <a:rPr lang="en-US" sz="3200" b="0" dirty="0">
                <a:solidFill>
                  <a:srgbClr val="24292E"/>
                </a:solidFill>
                <a:effectLst/>
                <a:latin typeface="Consolas" panose="020B0609020204030204" pitchFamily="49" charset="0"/>
              </a:rPr>
              <a:t> result </a:t>
            </a:r>
            <a:r>
              <a:rPr lang="en-US" sz="3200" b="0" dirty="0">
                <a:solidFill>
                  <a:srgbClr val="D73A49"/>
                </a:solidFill>
                <a:effectLst/>
                <a:latin typeface="Consolas" panose="020B0609020204030204" pitchFamily="49" charset="0"/>
              </a:rPr>
              <a:t>=</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await</a:t>
            </a:r>
            <a:r>
              <a:rPr lang="en-US" sz="3200" b="0" dirty="0">
                <a:solidFill>
                  <a:srgbClr val="24292E"/>
                </a:solidFill>
                <a:effectLst/>
                <a:latin typeface="Consolas" panose="020B0609020204030204" pitchFamily="49" charset="0"/>
              </a:rPr>
              <a:t> </a:t>
            </a:r>
            <a:r>
              <a:rPr lang="en-US" sz="3200" b="0" dirty="0">
                <a:solidFill>
                  <a:srgbClr val="005CC5"/>
                </a:solidFill>
                <a:effectLst/>
                <a:latin typeface="Consolas" panose="020B0609020204030204" pitchFamily="49" charset="0"/>
              </a:rPr>
              <a:t>fetch</a:t>
            </a:r>
            <a:r>
              <a:rPr lang="en-US" sz="3200" b="0" dirty="0">
                <a:solidFill>
                  <a:srgbClr val="24292E"/>
                </a:solidFill>
                <a:effectLst/>
                <a:latin typeface="Consolas" panose="020B0609020204030204" pitchFamily="49" charset="0"/>
              </a:rPr>
              <a:t>(</a:t>
            </a:r>
            <a:r>
              <a:rPr lang="en-US" sz="3200" b="0" dirty="0" err="1">
                <a:solidFill>
                  <a:srgbClr val="E36209"/>
                </a:solidFill>
                <a:effectLst/>
                <a:latin typeface="Consolas" panose="020B0609020204030204" pitchFamily="49" charset="0"/>
              </a:rPr>
              <a:t>url</a:t>
            </a:r>
            <a:r>
              <a:rPr lang="en-US" sz="3200" b="0" dirty="0">
                <a:solidFill>
                  <a:srgbClr val="24292E"/>
                </a:solidFill>
                <a:effectLst/>
                <a:latin typeface="Consolas" panose="020B0609020204030204" pitchFamily="49" charset="0"/>
              </a:rPr>
              <a:t>);</a:t>
            </a:r>
          </a:p>
          <a:p>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let</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json</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await</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result.</a:t>
            </a:r>
            <a:r>
              <a:rPr lang="en-US" sz="3200" b="0" dirty="0" err="1">
                <a:solidFill>
                  <a:srgbClr val="6F42C1"/>
                </a:solidFill>
                <a:effectLst/>
                <a:latin typeface="Consolas" panose="020B0609020204030204" pitchFamily="49" charset="0"/>
              </a:rPr>
              <a:t>json</a:t>
            </a:r>
            <a:r>
              <a:rPr lang="en-US" sz="3200" b="0" dirty="0">
                <a:solidFill>
                  <a:srgbClr val="24292E"/>
                </a:solidFill>
                <a:effectLst/>
                <a:latin typeface="Consolas" panose="020B0609020204030204" pitchFamily="49" charset="0"/>
              </a:rPr>
              <a:t>();</a:t>
            </a:r>
          </a:p>
          <a:p>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return</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json</a:t>
            </a:r>
            <a:r>
              <a:rPr lang="en-US" sz="3200" b="0" dirty="0">
                <a:solidFill>
                  <a:srgbClr val="24292E"/>
                </a:solidFill>
                <a:effectLst/>
                <a:latin typeface="Consolas" panose="020B0609020204030204" pitchFamily="49" charset="0"/>
              </a:rPr>
              <a:t>;</a:t>
            </a:r>
          </a:p>
          <a:p>
            <a:r>
              <a:rPr lang="en-US" sz="3200" b="0" dirty="0">
                <a:solidFill>
                  <a:srgbClr val="24292E"/>
                </a:solidFill>
                <a:effectLst/>
                <a:latin typeface="Consolas" panose="020B0609020204030204" pitchFamily="49" charset="0"/>
              </a:rPr>
              <a:t>}</a:t>
            </a:r>
          </a:p>
        </p:txBody>
      </p:sp>
      <p:pic>
        <p:nvPicPr>
          <p:cNvPr id="5122" name="Picture 2" descr="Hourglass Painting by Mila Moroko | Saatchi Art">
            <a:extLst>
              <a:ext uri="{FF2B5EF4-FFF2-40B4-BE49-F238E27FC236}">
                <a16:creationId xmlns:a16="http://schemas.microsoft.com/office/drawing/2014/main" id="{D1290891-EF67-5272-4797-2A35DB54ED9D}"/>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657899" y="1687563"/>
            <a:ext cx="3074663" cy="3876983"/>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D8268362-D57F-CD1D-3D7F-A6C35AEE886E}"/>
              </a:ext>
            </a:extLst>
          </p:cNvPr>
          <p:cNvSpPr txBox="1">
            <a:spLocks/>
          </p:cNvSpPr>
          <p:nvPr/>
        </p:nvSpPr>
        <p:spPr>
          <a:xfrm>
            <a:off x="0" y="5953761"/>
            <a:ext cx="12192000" cy="53911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b="1" dirty="0">
                <a:solidFill>
                  <a:schemeClr val="accent5">
                    <a:lumMod val="40000"/>
                    <a:lumOff val="60000"/>
                  </a:schemeClr>
                </a:solidFill>
              </a:rPr>
              <a:t>await</a:t>
            </a:r>
            <a:r>
              <a:rPr lang="en-US" sz="3200" dirty="0">
                <a:solidFill>
                  <a:schemeClr val="accent5">
                    <a:lumMod val="20000"/>
                    <a:lumOff val="80000"/>
                  </a:schemeClr>
                </a:solidFill>
              </a:rPr>
              <a:t> only works in </a:t>
            </a:r>
            <a:r>
              <a:rPr lang="en-US" sz="3200" b="1" dirty="0">
                <a:solidFill>
                  <a:schemeClr val="accent5">
                    <a:lumMod val="40000"/>
                    <a:lumOff val="60000"/>
                  </a:schemeClr>
                </a:solidFill>
              </a:rPr>
              <a:t>async</a:t>
            </a:r>
            <a:r>
              <a:rPr lang="en-US" sz="3200" dirty="0">
                <a:solidFill>
                  <a:schemeClr val="accent5">
                    <a:lumMod val="20000"/>
                    <a:lumOff val="80000"/>
                  </a:schemeClr>
                </a:solidFill>
              </a:rPr>
              <a:t> functions!</a:t>
            </a:r>
          </a:p>
        </p:txBody>
      </p:sp>
    </p:spTree>
    <p:extLst>
      <p:ext uri="{BB962C8B-B14F-4D97-AF65-F5344CB8AC3E}">
        <p14:creationId xmlns:p14="http://schemas.microsoft.com/office/powerpoint/2010/main" val="1519049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122"/>
                                        </p:tgtEl>
                                        <p:attrNameLst>
                                          <p:attrName>style.visibility</p:attrName>
                                        </p:attrNameLst>
                                      </p:cBhvr>
                                      <p:to>
                                        <p:strVal val="visible"/>
                                      </p:to>
                                    </p:set>
                                    <p:animEffect transition="in" filter="fade">
                                      <p:cBhvr>
                                        <p:cTn id="10" dur="500"/>
                                        <p:tgtEl>
                                          <p:spTgt spid="51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p:txBody>
          <a:bodyPr>
            <a:normAutofit/>
          </a:bodyPr>
          <a:lstStyle/>
          <a:p>
            <a:r>
              <a:rPr lang="en-US" sz="5400" dirty="0"/>
              <a:t>Dealing with </a:t>
            </a:r>
            <a:r>
              <a:rPr lang="en-US" sz="5400" dirty="0">
                <a:solidFill>
                  <a:schemeClr val="accent3"/>
                </a:solidFill>
              </a:rPr>
              <a:t>Response</a:t>
            </a:r>
            <a:r>
              <a:rPr lang="en-US" sz="5400" dirty="0"/>
              <a:t> Objects</a:t>
            </a: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838200" y="1561465"/>
            <a:ext cx="10515600" cy="541655"/>
          </a:xfrm>
        </p:spPr>
        <p:txBody>
          <a:bodyPr/>
          <a:lstStyle/>
          <a:p>
            <a:pPr marL="0" indent="0">
              <a:buNone/>
            </a:pPr>
            <a:r>
              <a:rPr lang="en-US" dirty="0"/>
              <a:t>Responses contain a ton of information...</a:t>
            </a:r>
          </a:p>
        </p:txBody>
      </p:sp>
      <p:pic>
        <p:nvPicPr>
          <p:cNvPr id="7" name="Picture 6">
            <a:extLst>
              <a:ext uri="{FF2B5EF4-FFF2-40B4-BE49-F238E27FC236}">
                <a16:creationId xmlns:a16="http://schemas.microsoft.com/office/drawing/2014/main" id="{5B69E5DA-DBAD-AEF5-E078-4A4744EBF50C}"/>
              </a:ext>
            </a:extLst>
          </p:cNvPr>
          <p:cNvPicPr>
            <a:picLocks noChangeAspect="1"/>
          </p:cNvPicPr>
          <p:nvPr/>
        </p:nvPicPr>
        <p:blipFill>
          <a:blip r:embed="rId3">
            <a:duotone>
              <a:schemeClr val="accent2">
                <a:shade val="45000"/>
                <a:satMod val="135000"/>
              </a:schemeClr>
              <a:prstClr val="white"/>
            </a:duotone>
          </a:blip>
          <a:stretch>
            <a:fillRect/>
          </a:stretch>
        </p:blipFill>
        <p:spPr>
          <a:xfrm>
            <a:off x="838200" y="2245360"/>
            <a:ext cx="4383710" cy="3938829"/>
          </a:xfrm>
          <a:prstGeom prst="rect">
            <a:avLst/>
          </a:prstGeom>
          <a:ln w="38100">
            <a:solidFill>
              <a:schemeClr val="tx1"/>
            </a:solidFill>
          </a:ln>
        </p:spPr>
      </p:pic>
      <p:sp>
        <p:nvSpPr>
          <p:cNvPr id="8" name="Rectangle 7">
            <a:extLst>
              <a:ext uri="{FF2B5EF4-FFF2-40B4-BE49-F238E27FC236}">
                <a16:creationId xmlns:a16="http://schemas.microsoft.com/office/drawing/2014/main" id="{8631C75E-FDF8-B435-820D-65319441C2CE}"/>
              </a:ext>
            </a:extLst>
          </p:cNvPr>
          <p:cNvSpPr/>
          <p:nvPr/>
        </p:nvSpPr>
        <p:spPr>
          <a:xfrm>
            <a:off x="5364480" y="2245360"/>
            <a:ext cx="5989320" cy="3938829"/>
          </a:xfrm>
          <a:prstGeom prst="rect">
            <a:avLst/>
          </a:prstGeom>
          <a:solidFill>
            <a:schemeClr val="tx2"/>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3200" dirty="0">
                <a:solidFill>
                  <a:schemeClr val="bg2"/>
                </a:solidFill>
              </a:rPr>
              <a:t>The </a:t>
            </a:r>
            <a:r>
              <a:rPr lang="en-US" sz="3600" b="1" dirty="0" err="1">
                <a:solidFill>
                  <a:schemeClr val="accent6"/>
                </a:solidFill>
              </a:rPr>
              <a:t>json</a:t>
            </a:r>
            <a:r>
              <a:rPr lang="en-US" sz="3600" b="1" dirty="0">
                <a:solidFill>
                  <a:schemeClr val="accent6"/>
                </a:solidFill>
              </a:rPr>
              <a:t>()</a:t>
            </a:r>
            <a:r>
              <a:rPr lang="en-US" sz="3200" dirty="0">
                <a:solidFill>
                  <a:schemeClr val="bg2"/>
                </a:solidFill>
              </a:rPr>
              <a:t> Function</a:t>
            </a:r>
          </a:p>
          <a:p>
            <a:pPr algn="ctr"/>
            <a:r>
              <a:rPr lang="en-US" dirty="0">
                <a:solidFill>
                  <a:schemeClr val="bg2"/>
                </a:solidFill>
              </a:rPr>
              <a:t>The </a:t>
            </a:r>
            <a:r>
              <a:rPr lang="en-US" dirty="0" err="1">
                <a:solidFill>
                  <a:schemeClr val="bg2"/>
                </a:solidFill>
              </a:rPr>
              <a:t>json</a:t>
            </a:r>
            <a:r>
              <a:rPr lang="en-US" dirty="0">
                <a:solidFill>
                  <a:schemeClr val="bg2"/>
                </a:solidFill>
              </a:rPr>
              <a:t> function on a Response returns a Promise that yields the response body data</a:t>
            </a:r>
          </a:p>
          <a:p>
            <a:pPr algn="ctr"/>
            <a:endParaRPr lang="en-US" dirty="0"/>
          </a:p>
          <a:p>
            <a:r>
              <a:rPr lang="en-US" sz="3200" b="0" dirty="0">
                <a:solidFill>
                  <a:srgbClr val="D73A49"/>
                </a:solidFill>
                <a:effectLst/>
                <a:latin typeface="Consolas" panose="020B0609020204030204" pitchFamily="49" charset="0"/>
              </a:rPr>
              <a:t>let</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parsedObject</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a:t>
            </a:r>
            <a:endParaRPr lang="en-US" sz="3200" b="0" dirty="0">
              <a:solidFill>
                <a:srgbClr val="24292E"/>
              </a:solidFill>
              <a:effectLst/>
              <a:latin typeface="Consolas" panose="020B0609020204030204" pitchFamily="49" charset="0"/>
            </a:endParaRPr>
          </a:p>
          <a:p>
            <a:r>
              <a:rPr lang="en-US" sz="3200" b="0" dirty="0">
                <a:solidFill>
                  <a:srgbClr val="D73A49"/>
                </a:solidFill>
                <a:effectLst/>
                <a:latin typeface="Consolas" panose="020B0609020204030204" pitchFamily="49" charset="0"/>
              </a:rPr>
              <a:t>await</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response</a:t>
            </a:r>
            <a:r>
              <a:rPr lang="en-US" sz="3200" b="1" dirty="0" err="1">
                <a:solidFill>
                  <a:srgbClr val="24292E"/>
                </a:solidFill>
                <a:effectLst/>
                <a:latin typeface="Consolas" panose="020B0609020204030204" pitchFamily="49" charset="0"/>
              </a:rPr>
              <a:t>.</a:t>
            </a:r>
            <a:r>
              <a:rPr lang="en-US" sz="3200" b="1" dirty="0" err="1">
                <a:solidFill>
                  <a:srgbClr val="6F42C1"/>
                </a:solidFill>
                <a:effectLst/>
                <a:latin typeface="Consolas" panose="020B0609020204030204" pitchFamily="49" charset="0"/>
              </a:rPr>
              <a:t>json</a:t>
            </a:r>
            <a:r>
              <a:rPr lang="en-US" sz="3200" b="1" dirty="0">
                <a:solidFill>
                  <a:srgbClr val="24292E"/>
                </a:solidFill>
                <a:effectLst/>
                <a:latin typeface="Consolas" panose="020B0609020204030204" pitchFamily="49" charset="0"/>
              </a:rPr>
              <a:t>()</a:t>
            </a:r>
            <a:r>
              <a:rPr lang="en-US" sz="3200" b="0" dirty="0">
                <a:solidFill>
                  <a:srgbClr val="24292E"/>
                </a:solidFill>
                <a:effectLst/>
                <a:latin typeface="Consolas" panose="020B0609020204030204" pitchFamily="49" charset="0"/>
              </a:rPr>
              <a:t>;</a:t>
            </a:r>
          </a:p>
          <a:p>
            <a:endParaRPr lang="en-US" dirty="0"/>
          </a:p>
          <a:p>
            <a:r>
              <a:rPr lang="en-US" sz="2400" dirty="0">
                <a:solidFill>
                  <a:schemeClr val="bg2"/>
                </a:solidFill>
              </a:rPr>
              <a:t>The </a:t>
            </a:r>
            <a:r>
              <a:rPr lang="en-US" sz="2400" b="1" dirty="0" err="1">
                <a:solidFill>
                  <a:schemeClr val="bg1"/>
                </a:solidFill>
              </a:rPr>
              <a:t>parsedObject</a:t>
            </a:r>
            <a:r>
              <a:rPr lang="en-US" sz="2400" dirty="0">
                <a:solidFill>
                  <a:schemeClr val="bg2"/>
                </a:solidFill>
              </a:rPr>
              <a:t> variable contains the actual data as a JavaScript object</a:t>
            </a:r>
            <a:endParaRPr lang="en-US" sz="2400" dirty="0"/>
          </a:p>
        </p:txBody>
      </p:sp>
      <p:cxnSp>
        <p:nvCxnSpPr>
          <p:cNvPr id="10" name="Straight Arrow Connector 9">
            <a:extLst>
              <a:ext uri="{FF2B5EF4-FFF2-40B4-BE49-F238E27FC236}">
                <a16:creationId xmlns:a16="http://schemas.microsoft.com/office/drawing/2014/main" id="{24738A38-0F3E-DECF-95C0-47D605ADB07A}"/>
              </a:ext>
            </a:extLst>
          </p:cNvPr>
          <p:cNvCxnSpPr/>
          <p:nvPr/>
        </p:nvCxnSpPr>
        <p:spPr>
          <a:xfrm flipH="1">
            <a:off x="3139440" y="2887028"/>
            <a:ext cx="1249680" cy="0"/>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9217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right)">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nodeType="with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animEffect transition="in" filter="fade">
                                      <p:cBhvr>
                                        <p:cTn id="25" dur="500"/>
                                        <p:tgtEl>
                                          <p:spTgt spid="8">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xEl>
                                              <p:pRg st="3" end="3"/>
                                            </p:txEl>
                                          </p:spTgt>
                                        </p:tgtEl>
                                        <p:attrNameLst>
                                          <p:attrName>style.visibility</p:attrName>
                                        </p:attrNameLst>
                                      </p:cBhvr>
                                      <p:to>
                                        <p:strVal val="visible"/>
                                      </p:to>
                                    </p:set>
                                    <p:animEffect transition="in" filter="fade">
                                      <p:cBhvr>
                                        <p:cTn id="30" dur="500"/>
                                        <p:tgtEl>
                                          <p:spTgt spid="8">
                                            <p:txEl>
                                              <p:pRg st="3" end="3"/>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8">
                                            <p:txEl>
                                              <p:pRg st="4" end="4"/>
                                            </p:txEl>
                                          </p:spTgt>
                                        </p:tgtEl>
                                        <p:attrNameLst>
                                          <p:attrName>style.visibility</p:attrName>
                                        </p:attrNameLst>
                                      </p:cBhvr>
                                      <p:to>
                                        <p:strVal val="visible"/>
                                      </p:to>
                                    </p:set>
                                    <p:animEffect transition="in" filter="fade">
                                      <p:cBhvr>
                                        <p:cTn id="33" dur="500"/>
                                        <p:tgtEl>
                                          <p:spTgt spid="8">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8">
                                            <p:txEl>
                                              <p:pRg st="6" end="6"/>
                                            </p:txEl>
                                          </p:spTgt>
                                        </p:tgtEl>
                                        <p:attrNameLst>
                                          <p:attrName>style.visibility</p:attrName>
                                        </p:attrNameLst>
                                      </p:cBhvr>
                                      <p:to>
                                        <p:strVal val="visible"/>
                                      </p:to>
                                    </p:set>
                                    <p:animEffect transition="in" filter="fade">
                                      <p:cBhvr>
                                        <p:cTn id="38"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59A09-71C2-BE3D-998D-3C760CDFB0BD}"/>
              </a:ext>
            </a:extLst>
          </p:cNvPr>
          <p:cNvSpPr>
            <a:spLocks noGrp="1"/>
          </p:cNvSpPr>
          <p:nvPr>
            <p:ph type="title"/>
          </p:nvPr>
        </p:nvSpPr>
        <p:spPr>
          <a:xfrm>
            <a:off x="838200" y="365125"/>
            <a:ext cx="10515600" cy="925195"/>
          </a:xfrm>
        </p:spPr>
        <p:txBody>
          <a:bodyPr/>
          <a:lstStyle/>
          <a:p>
            <a:r>
              <a:rPr lang="en-US" dirty="0"/>
              <a:t>Handling Errors Gracefully</a:t>
            </a:r>
          </a:p>
        </p:txBody>
      </p:sp>
      <p:sp>
        <p:nvSpPr>
          <p:cNvPr id="3" name="Content Placeholder 2">
            <a:extLst>
              <a:ext uri="{FF2B5EF4-FFF2-40B4-BE49-F238E27FC236}">
                <a16:creationId xmlns:a16="http://schemas.microsoft.com/office/drawing/2014/main" id="{A06F2F1F-0F91-AA52-45CA-098453D87686}"/>
              </a:ext>
            </a:extLst>
          </p:cNvPr>
          <p:cNvSpPr>
            <a:spLocks noGrp="1"/>
          </p:cNvSpPr>
          <p:nvPr>
            <p:ph idx="1"/>
          </p:nvPr>
        </p:nvSpPr>
        <p:spPr>
          <a:xfrm>
            <a:off x="838200" y="1290320"/>
            <a:ext cx="10515600" cy="4886643"/>
          </a:xfrm>
        </p:spPr>
        <p:txBody>
          <a:bodyPr/>
          <a:lstStyle/>
          <a:p>
            <a:pPr marL="0" indent="0">
              <a:buNone/>
            </a:pPr>
            <a:r>
              <a:rPr lang="en-US" dirty="0"/>
              <a:t>But what if something goes wrong???</a:t>
            </a:r>
          </a:p>
          <a:p>
            <a:pPr marL="0" indent="0">
              <a:buNone/>
            </a:pPr>
            <a:r>
              <a:rPr lang="en-US" dirty="0"/>
              <a:t>Should we immediately destroy the entire page???</a:t>
            </a:r>
          </a:p>
          <a:p>
            <a:pPr marL="0" indent="0">
              <a:buNone/>
            </a:pPr>
            <a:endParaRPr lang="en-US" dirty="0"/>
          </a:p>
          <a:p>
            <a:pPr marL="0" indent="0">
              <a:buNone/>
            </a:pPr>
            <a:r>
              <a:rPr lang="en-US" dirty="0"/>
              <a:t>No!</a:t>
            </a:r>
          </a:p>
          <a:p>
            <a:pPr marL="0" indent="0">
              <a:buNone/>
            </a:pPr>
            <a:endParaRPr lang="en-US" dirty="0"/>
          </a:p>
          <a:p>
            <a:pPr marL="0" indent="0">
              <a:buNone/>
            </a:pPr>
            <a:r>
              <a:rPr lang="en-US" dirty="0"/>
              <a:t>Luckily, there is a way for a script to </a:t>
            </a:r>
            <a:r>
              <a:rPr lang="en-US" i="1" dirty="0"/>
              <a:t>try</a:t>
            </a:r>
            <a:r>
              <a:rPr lang="en-US" dirty="0"/>
              <a:t> running some code, and respond appropriately if the code fails for some reason.</a:t>
            </a:r>
          </a:p>
          <a:p>
            <a:pPr marL="0" indent="0">
              <a:buNone/>
            </a:pPr>
            <a:endParaRPr lang="en-US" dirty="0"/>
          </a:p>
          <a:p>
            <a:pPr marL="0" indent="0">
              <a:buNone/>
            </a:pPr>
            <a:r>
              <a:rPr lang="en-US" dirty="0"/>
              <a:t>This is possible with the </a:t>
            </a:r>
            <a:r>
              <a:rPr lang="en-US" dirty="0">
                <a:solidFill>
                  <a:schemeClr val="accent3"/>
                </a:solidFill>
              </a:rPr>
              <a:t>try</a:t>
            </a:r>
            <a:r>
              <a:rPr lang="en-US" dirty="0"/>
              <a:t> / </a:t>
            </a:r>
            <a:r>
              <a:rPr lang="en-US" dirty="0">
                <a:solidFill>
                  <a:schemeClr val="accent3"/>
                </a:solidFill>
              </a:rPr>
              <a:t>catch</a:t>
            </a:r>
            <a:r>
              <a:rPr lang="en-US" dirty="0"/>
              <a:t> construct.</a:t>
            </a:r>
          </a:p>
        </p:txBody>
      </p:sp>
    </p:spTree>
    <p:extLst>
      <p:ext uri="{BB962C8B-B14F-4D97-AF65-F5344CB8AC3E}">
        <p14:creationId xmlns:p14="http://schemas.microsoft.com/office/powerpoint/2010/main" val="20872214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66B3DB-EF43-C8BE-DCDA-89AC1759F2D0}"/>
              </a:ext>
            </a:extLst>
          </p:cNvPr>
          <p:cNvSpPr>
            <a:spLocks noGrp="1"/>
          </p:cNvSpPr>
          <p:nvPr>
            <p:ph idx="1"/>
          </p:nvPr>
        </p:nvSpPr>
        <p:spPr>
          <a:xfrm>
            <a:off x="826324" y="790922"/>
            <a:ext cx="10431484" cy="5676903"/>
          </a:xfrm>
        </p:spPr>
        <p:txBody>
          <a:bodyPr>
            <a:normAutofit/>
          </a:bodyPr>
          <a:lstStyle/>
          <a:p>
            <a:pPr marL="0" indent="0">
              <a:buNone/>
            </a:pPr>
            <a:r>
              <a:rPr lang="en-US" sz="6600" b="1" i="0" dirty="0">
                <a:effectLst/>
                <a:latin typeface="Consolas" panose="020B0609020204030204" pitchFamily="49" charset="0"/>
              </a:rPr>
              <a:t>try</a:t>
            </a:r>
            <a:r>
              <a:rPr lang="en-US" sz="6600" b="0" i="0" dirty="0">
                <a:solidFill>
                  <a:srgbClr val="F8F8F2"/>
                </a:solidFill>
                <a:effectLst/>
                <a:latin typeface="Consolas" panose="020B0609020204030204" pitchFamily="49" charset="0"/>
              </a:rPr>
              <a:t> </a:t>
            </a:r>
            <a:r>
              <a:rPr lang="en-US" sz="6600" b="1" i="0" dirty="0">
                <a:solidFill>
                  <a:srgbClr val="F8F8F2"/>
                </a:solidFill>
                <a:effectLst/>
                <a:latin typeface="Consolas" panose="020B0609020204030204" pitchFamily="49" charset="0"/>
              </a:rPr>
              <a:t>{</a:t>
            </a:r>
          </a:p>
          <a:p>
            <a:pPr marL="0" indent="0">
              <a:buNone/>
            </a:pPr>
            <a:r>
              <a:rPr lang="en-US" sz="6600" b="0" i="0" dirty="0">
                <a:effectLst/>
                <a:latin typeface="Consolas" panose="020B0609020204030204" pitchFamily="49" charset="0"/>
              </a:rPr>
              <a:t>  </a:t>
            </a:r>
            <a:r>
              <a:rPr lang="en-US" sz="6600" b="0" i="0" dirty="0">
                <a:solidFill>
                  <a:schemeClr val="bg1">
                    <a:lumMod val="60000"/>
                    <a:lumOff val="40000"/>
                  </a:schemeClr>
                </a:solidFill>
                <a:effectLst/>
                <a:latin typeface="Consolas" panose="020B0609020204030204" pitchFamily="49" charset="0"/>
              </a:rPr>
              <a:t>// code...</a:t>
            </a:r>
            <a:endParaRPr lang="en-US" sz="6600" dirty="0">
              <a:solidFill>
                <a:schemeClr val="bg1">
                  <a:lumMod val="60000"/>
                  <a:lumOff val="40000"/>
                </a:schemeClr>
              </a:solidFill>
              <a:latin typeface="Consolas" panose="020B0609020204030204" pitchFamily="49" charset="0"/>
            </a:endParaRPr>
          </a:p>
          <a:p>
            <a:pPr marL="0" indent="0">
              <a:buNone/>
            </a:pPr>
            <a:r>
              <a:rPr lang="en-US" sz="6600" b="1" i="0" dirty="0">
                <a:solidFill>
                  <a:srgbClr val="F8F8F2"/>
                </a:solidFill>
                <a:effectLst/>
                <a:latin typeface="Consolas" panose="020B0609020204030204" pitchFamily="49" charset="0"/>
              </a:rPr>
              <a:t>}</a:t>
            </a:r>
            <a:r>
              <a:rPr lang="en-US" sz="6600" b="0" i="0" dirty="0">
                <a:solidFill>
                  <a:srgbClr val="F8F8F2"/>
                </a:solidFill>
                <a:effectLst/>
                <a:latin typeface="Consolas" panose="020B0609020204030204" pitchFamily="49" charset="0"/>
              </a:rPr>
              <a:t> </a:t>
            </a:r>
            <a:r>
              <a:rPr lang="en-US" sz="6600" b="1" i="0" dirty="0">
                <a:effectLst/>
                <a:latin typeface="Consolas" panose="020B0609020204030204" pitchFamily="49" charset="0"/>
              </a:rPr>
              <a:t>catch</a:t>
            </a:r>
            <a:r>
              <a:rPr lang="en-US" sz="6600" b="0" i="0" dirty="0">
                <a:solidFill>
                  <a:srgbClr val="F8F8F2"/>
                </a:solidFill>
                <a:effectLst/>
                <a:latin typeface="Consolas" panose="020B0609020204030204" pitchFamily="49" charset="0"/>
              </a:rPr>
              <a:t> </a:t>
            </a:r>
            <a:r>
              <a:rPr lang="en-US" sz="6600" b="1" i="0" dirty="0">
                <a:solidFill>
                  <a:srgbClr val="F8F8F2"/>
                </a:solidFill>
                <a:effectLst/>
                <a:latin typeface="Consolas" panose="020B0609020204030204" pitchFamily="49" charset="0"/>
              </a:rPr>
              <a:t>(err) {</a:t>
            </a:r>
          </a:p>
          <a:p>
            <a:pPr marL="0" indent="0">
              <a:buNone/>
            </a:pPr>
            <a:r>
              <a:rPr lang="en-US" sz="6600" b="0" i="0" dirty="0">
                <a:effectLst/>
                <a:latin typeface="Consolas" panose="020B0609020204030204" pitchFamily="49" charset="0"/>
              </a:rPr>
              <a:t>  </a:t>
            </a:r>
            <a:r>
              <a:rPr lang="en-US" sz="6600" b="0" i="0" dirty="0">
                <a:solidFill>
                  <a:schemeClr val="bg1">
                    <a:lumMod val="60000"/>
                    <a:lumOff val="40000"/>
                  </a:schemeClr>
                </a:solidFill>
                <a:effectLst/>
                <a:latin typeface="Consolas" panose="020B0609020204030204" pitchFamily="49" charset="0"/>
              </a:rPr>
              <a:t>// error handling</a:t>
            </a:r>
            <a:endParaRPr lang="en-US" sz="6600" dirty="0">
              <a:solidFill>
                <a:schemeClr val="bg1">
                  <a:lumMod val="60000"/>
                  <a:lumOff val="40000"/>
                </a:schemeClr>
              </a:solidFill>
              <a:latin typeface="Consolas" panose="020B0609020204030204" pitchFamily="49" charset="0"/>
            </a:endParaRPr>
          </a:p>
          <a:p>
            <a:pPr marL="0" indent="0">
              <a:buNone/>
            </a:pPr>
            <a:r>
              <a:rPr lang="en-US" sz="6600" b="1" i="0" dirty="0">
                <a:solidFill>
                  <a:srgbClr val="F8F8F2"/>
                </a:solidFill>
                <a:effectLst/>
                <a:latin typeface="Consolas" panose="020B0609020204030204" pitchFamily="49" charset="0"/>
              </a:rPr>
              <a:t>}</a:t>
            </a:r>
            <a:endParaRPr lang="en-US" sz="6600" b="1" dirty="0"/>
          </a:p>
        </p:txBody>
      </p:sp>
      <p:sp>
        <p:nvSpPr>
          <p:cNvPr id="4" name="Rectangle 3">
            <a:extLst>
              <a:ext uri="{FF2B5EF4-FFF2-40B4-BE49-F238E27FC236}">
                <a16:creationId xmlns:a16="http://schemas.microsoft.com/office/drawing/2014/main" id="{5ADA536B-9A73-42F2-A3B6-E4D2B5592A27}"/>
              </a:ext>
            </a:extLst>
          </p:cNvPr>
          <p:cNvSpPr/>
          <p:nvPr/>
        </p:nvSpPr>
        <p:spPr>
          <a:xfrm>
            <a:off x="6780810" y="153625"/>
            <a:ext cx="5153892" cy="18753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rPr>
              <a:t>Kind of like an </a:t>
            </a:r>
            <a:r>
              <a:rPr lang="en-US" sz="4000" b="1" dirty="0">
                <a:solidFill>
                  <a:srgbClr val="FFFFFF"/>
                </a:solidFill>
              </a:rPr>
              <a:t>if</a:t>
            </a:r>
            <a:r>
              <a:rPr lang="en-US" sz="4000" dirty="0">
                <a:solidFill>
                  <a:schemeClr val="bg1"/>
                </a:solidFill>
              </a:rPr>
              <a:t> statement</a:t>
            </a:r>
          </a:p>
        </p:txBody>
      </p:sp>
      <p:sp>
        <p:nvSpPr>
          <p:cNvPr id="5" name="Rectangle 4">
            <a:extLst>
              <a:ext uri="{FF2B5EF4-FFF2-40B4-BE49-F238E27FC236}">
                <a16:creationId xmlns:a16="http://schemas.microsoft.com/office/drawing/2014/main" id="{7AF95E2B-BCED-B3E5-13D8-5771DBB55127}"/>
              </a:ext>
            </a:extLst>
          </p:cNvPr>
          <p:cNvSpPr/>
          <p:nvPr/>
        </p:nvSpPr>
        <p:spPr>
          <a:xfrm>
            <a:off x="2327563" y="5142261"/>
            <a:ext cx="9181606" cy="1325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FFFFF"/>
                </a:solidFill>
              </a:rPr>
              <a:t>err</a:t>
            </a:r>
            <a:r>
              <a:rPr lang="en-US" sz="3600" dirty="0">
                <a:solidFill>
                  <a:schemeClr val="bg1"/>
                </a:solidFill>
              </a:rPr>
              <a:t> object contains information about what went wrong</a:t>
            </a:r>
          </a:p>
        </p:txBody>
      </p:sp>
    </p:spTree>
    <p:extLst>
      <p:ext uri="{BB962C8B-B14F-4D97-AF65-F5344CB8AC3E}">
        <p14:creationId xmlns:p14="http://schemas.microsoft.com/office/powerpoint/2010/main" val="3945413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4FA43-7EDC-92F3-D4FF-406649AB572F}"/>
              </a:ext>
            </a:extLst>
          </p:cNvPr>
          <p:cNvSpPr>
            <a:spLocks noGrp="1"/>
          </p:cNvSpPr>
          <p:nvPr>
            <p:ph type="title"/>
          </p:nvPr>
        </p:nvSpPr>
        <p:spPr>
          <a:xfrm>
            <a:off x="838200" y="365125"/>
            <a:ext cx="10515600" cy="905535"/>
          </a:xfrm>
        </p:spPr>
        <p:txBody>
          <a:bodyPr/>
          <a:lstStyle/>
          <a:p>
            <a:r>
              <a:rPr lang="en-US" sz="4800" b="1" dirty="0">
                <a:solidFill>
                  <a:schemeClr val="accent3"/>
                </a:solidFill>
                <a:latin typeface="+mn-lt"/>
              </a:rPr>
              <a:t>try</a:t>
            </a:r>
            <a:r>
              <a:rPr lang="en-US" dirty="0"/>
              <a:t> / </a:t>
            </a:r>
            <a:r>
              <a:rPr lang="en-US" sz="4800" b="1" dirty="0">
                <a:solidFill>
                  <a:schemeClr val="accent3"/>
                </a:solidFill>
                <a:latin typeface="+mn-lt"/>
              </a:rPr>
              <a:t>catch</a:t>
            </a:r>
            <a:r>
              <a:rPr lang="en-US" dirty="0"/>
              <a:t> Example</a:t>
            </a:r>
          </a:p>
        </p:txBody>
      </p:sp>
      <p:sp>
        <p:nvSpPr>
          <p:cNvPr id="4" name="Content Placeholder 5">
            <a:extLst>
              <a:ext uri="{FF2B5EF4-FFF2-40B4-BE49-F238E27FC236}">
                <a16:creationId xmlns:a16="http://schemas.microsoft.com/office/drawing/2014/main" id="{053D0174-1AAE-8F65-CCE7-1FC74B12875E}"/>
              </a:ext>
            </a:extLst>
          </p:cNvPr>
          <p:cNvSpPr>
            <a:spLocks noGrp="1"/>
          </p:cNvSpPr>
          <p:nvPr>
            <p:ph idx="1"/>
          </p:nvPr>
        </p:nvSpPr>
        <p:spPr>
          <a:xfrm>
            <a:off x="838200" y="1825625"/>
            <a:ext cx="6773883" cy="4351338"/>
          </a:xfrm>
          <a:solidFill>
            <a:schemeClr val="tx2"/>
          </a:solidFill>
        </p:spPr>
        <p:txBody>
          <a:bodyPr/>
          <a:lstStyle/>
          <a:p>
            <a:pPr marL="0" indent="0">
              <a:buNone/>
            </a:pPr>
            <a:r>
              <a:rPr lang="en-US" sz="5400" b="0" dirty="0">
                <a:solidFill>
                  <a:srgbClr val="D73A49"/>
                </a:solidFill>
                <a:effectLst/>
                <a:latin typeface="Consolas" panose="020B0609020204030204" pitchFamily="49" charset="0"/>
              </a:rPr>
              <a:t>try</a:t>
            </a:r>
            <a:r>
              <a:rPr lang="en-US" sz="5400" b="0" dirty="0">
                <a:solidFill>
                  <a:srgbClr val="24292E"/>
                </a:solidFill>
                <a:effectLst/>
                <a:latin typeface="Consolas" panose="020B0609020204030204" pitchFamily="49" charset="0"/>
              </a:rPr>
              <a:t> {</a:t>
            </a:r>
          </a:p>
          <a:p>
            <a:pPr marL="0" indent="0">
              <a:buNone/>
            </a:pPr>
            <a:r>
              <a:rPr lang="en-US" sz="5400" b="0" dirty="0">
                <a:solidFill>
                  <a:srgbClr val="24292E"/>
                </a:solidFill>
                <a:effectLst/>
                <a:latin typeface="Consolas" panose="020B0609020204030204" pitchFamily="49" charset="0"/>
              </a:rPr>
              <a:t>  </a:t>
            </a:r>
            <a:r>
              <a:rPr lang="en-US" sz="5400" b="0" dirty="0" err="1">
                <a:solidFill>
                  <a:srgbClr val="6F42C1"/>
                </a:solidFill>
                <a:effectLst/>
                <a:latin typeface="Consolas" panose="020B0609020204030204" pitchFamily="49" charset="0"/>
              </a:rPr>
              <a:t>fakeFunction</a:t>
            </a:r>
            <a:r>
              <a:rPr lang="en-US" sz="5400" b="0" dirty="0">
                <a:solidFill>
                  <a:srgbClr val="24292E"/>
                </a:solidFill>
                <a:effectLst/>
                <a:latin typeface="Consolas" panose="020B0609020204030204" pitchFamily="49" charset="0"/>
              </a:rPr>
              <a:t>();</a:t>
            </a:r>
          </a:p>
          <a:p>
            <a:pPr marL="0" indent="0">
              <a:buNone/>
            </a:pPr>
            <a:r>
              <a:rPr lang="en-US" sz="5400" b="0" dirty="0">
                <a:solidFill>
                  <a:srgbClr val="24292E"/>
                </a:solidFill>
                <a:effectLst/>
                <a:latin typeface="Consolas" panose="020B0609020204030204" pitchFamily="49" charset="0"/>
              </a:rPr>
              <a:t>} </a:t>
            </a:r>
            <a:r>
              <a:rPr lang="en-US" sz="5400" b="0" dirty="0">
                <a:solidFill>
                  <a:srgbClr val="D73A49"/>
                </a:solidFill>
                <a:effectLst/>
                <a:latin typeface="Consolas" panose="020B0609020204030204" pitchFamily="49" charset="0"/>
              </a:rPr>
              <a:t>catch</a:t>
            </a:r>
            <a:r>
              <a:rPr lang="en-US" sz="5400" b="0" dirty="0">
                <a:solidFill>
                  <a:srgbClr val="24292E"/>
                </a:solidFill>
                <a:effectLst/>
                <a:latin typeface="Consolas" panose="020B0609020204030204" pitchFamily="49" charset="0"/>
              </a:rPr>
              <a:t> (err) {</a:t>
            </a:r>
          </a:p>
          <a:p>
            <a:pPr marL="0" indent="0">
              <a:buNone/>
            </a:pPr>
            <a:r>
              <a:rPr lang="en-US" sz="5400" b="0" dirty="0">
                <a:solidFill>
                  <a:srgbClr val="24292E"/>
                </a:solidFill>
                <a:effectLst/>
                <a:latin typeface="Consolas" panose="020B0609020204030204" pitchFamily="49" charset="0"/>
              </a:rPr>
              <a:t>  </a:t>
            </a:r>
            <a:r>
              <a:rPr lang="en-US" sz="5400" b="0" dirty="0">
                <a:solidFill>
                  <a:srgbClr val="005CC5"/>
                </a:solidFill>
                <a:effectLst/>
                <a:latin typeface="Consolas" panose="020B0609020204030204" pitchFamily="49" charset="0"/>
              </a:rPr>
              <a:t>alert</a:t>
            </a:r>
            <a:r>
              <a:rPr lang="en-US" sz="5400" b="0" dirty="0">
                <a:solidFill>
                  <a:srgbClr val="24292E"/>
                </a:solidFill>
                <a:effectLst/>
                <a:latin typeface="Consolas" panose="020B0609020204030204" pitchFamily="49" charset="0"/>
              </a:rPr>
              <a:t>(err);</a:t>
            </a:r>
          </a:p>
          <a:p>
            <a:pPr marL="0" indent="0">
              <a:buNone/>
            </a:pPr>
            <a:r>
              <a:rPr lang="en-US" sz="5400" b="0" dirty="0">
                <a:solidFill>
                  <a:srgbClr val="24292E"/>
                </a:solidFill>
                <a:effectLst/>
                <a:latin typeface="Consolas" panose="020B0609020204030204" pitchFamily="49" charset="0"/>
              </a:rPr>
              <a:t>}</a:t>
            </a:r>
          </a:p>
          <a:p>
            <a:pPr marL="0" indent="0">
              <a:buNone/>
            </a:pPr>
            <a:endParaRPr lang="en-US" dirty="0"/>
          </a:p>
        </p:txBody>
      </p:sp>
      <p:sp>
        <p:nvSpPr>
          <p:cNvPr id="5" name="Rectangle 4">
            <a:extLst>
              <a:ext uri="{FF2B5EF4-FFF2-40B4-BE49-F238E27FC236}">
                <a16:creationId xmlns:a16="http://schemas.microsoft.com/office/drawing/2014/main" id="{3F706EEE-1168-9E8B-8B10-A5BFAB450437}"/>
              </a:ext>
            </a:extLst>
          </p:cNvPr>
          <p:cNvSpPr/>
          <p:nvPr/>
        </p:nvSpPr>
        <p:spPr>
          <a:xfrm>
            <a:off x="7849591" y="1047255"/>
            <a:ext cx="3994944" cy="219978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4400" dirty="0">
                <a:solidFill>
                  <a:schemeClr val="accent6">
                    <a:lumMod val="50000"/>
                  </a:schemeClr>
                </a:solidFill>
              </a:rPr>
              <a:t>Function that does not exist</a:t>
            </a:r>
          </a:p>
        </p:txBody>
      </p:sp>
      <p:cxnSp>
        <p:nvCxnSpPr>
          <p:cNvPr id="7" name="Straight Arrow Connector 6">
            <a:extLst>
              <a:ext uri="{FF2B5EF4-FFF2-40B4-BE49-F238E27FC236}">
                <a16:creationId xmlns:a16="http://schemas.microsoft.com/office/drawing/2014/main" id="{F79CCA34-598C-86B1-E5D3-54408D752C8A}"/>
              </a:ext>
            </a:extLst>
          </p:cNvPr>
          <p:cNvCxnSpPr>
            <a:cxnSpLocks/>
          </p:cNvCxnSpPr>
          <p:nvPr/>
        </p:nvCxnSpPr>
        <p:spPr>
          <a:xfrm flipH="1">
            <a:off x="5985164" y="1505774"/>
            <a:ext cx="2161309" cy="1256250"/>
          </a:xfrm>
          <a:prstGeom prst="straightConnector1">
            <a:avLst/>
          </a:prstGeom>
          <a:ln w="76200">
            <a:solidFill>
              <a:schemeClr val="accent5"/>
            </a:solidFill>
            <a:tailEnd type="triangle"/>
          </a:ln>
        </p:spPr>
        <p:style>
          <a:lnRef idx="1">
            <a:schemeClr val="accent6"/>
          </a:lnRef>
          <a:fillRef idx="0">
            <a:schemeClr val="accent6"/>
          </a:fillRef>
          <a:effectRef idx="0">
            <a:schemeClr val="accent6"/>
          </a:effectRef>
          <a:fontRef idx="minor">
            <a:schemeClr val="tx1"/>
          </a:fontRef>
        </p:style>
      </p:cxnSp>
      <p:pic>
        <p:nvPicPr>
          <p:cNvPr id="14" name="Picture 13">
            <a:extLst>
              <a:ext uri="{FF2B5EF4-FFF2-40B4-BE49-F238E27FC236}">
                <a16:creationId xmlns:a16="http://schemas.microsoft.com/office/drawing/2014/main" id="{9A4F95A2-3597-F220-B843-9B0C59B7996F}"/>
              </a:ext>
            </a:extLst>
          </p:cNvPr>
          <p:cNvPicPr>
            <a:picLocks noChangeAspect="1"/>
          </p:cNvPicPr>
          <p:nvPr/>
        </p:nvPicPr>
        <p:blipFill>
          <a:blip r:embed="rId3"/>
          <a:stretch>
            <a:fillRect/>
          </a:stretch>
        </p:blipFill>
        <p:spPr>
          <a:xfrm>
            <a:off x="6096000" y="4738399"/>
            <a:ext cx="5748534" cy="1227654"/>
          </a:xfrm>
          <a:prstGeom prst="rect">
            <a:avLst/>
          </a:prstGeom>
          <a:ln w="19050">
            <a:solidFill>
              <a:schemeClr val="accent6"/>
            </a:solidFill>
          </a:ln>
        </p:spPr>
      </p:pic>
      <p:cxnSp>
        <p:nvCxnSpPr>
          <p:cNvPr id="15" name="Straight Arrow Connector 14">
            <a:extLst>
              <a:ext uri="{FF2B5EF4-FFF2-40B4-BE49-F238E27FC236}">
                <a16:creationId xmlns:a16="http://schemas.microsoft.com/office/drawing/2014/main" id="{1B274F5B-2DCE-FF6D-AC1C-27EC38DEB390}"/>
              </a:ext>
            </a:extLst>
          </p:cNvPr>
          <p:cNvCxnSpPr>
            <a:cxnSpLocks/>
            <a:endCxn id="14" idx="1"/>
          </p:cNvCxnSpPr>
          <p:nvPr/>
        </p:nvCxnSpPr>
        <p:spPr>
          <a:xfrm>
            <a:off x="3040083" y="5213268"/>
            <a:ext cx="3055917" cy="138958"/>
          </a:xfrm>
          <a:prstGeom prst="straightConnector1">
            <a:avLst/>
          </a:prstGeom>
          <a:ln w="76200">
            <a:solidFill>
              <a:schemeClr val="accent5"/>
            </a:solidFill>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112761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500"/>
                                        <p:tgtEl>
                                          <p:spTgt spid="15"/>
                                        </p:tgtEl>
                                      </p:cBhvr>
                                    </p:animEffect>
                                  </p:childTnLst>
                                </p:cTn>
                              </p:par>
                            </p:childTnLst>
                          </p:cTn>
                        </p:par>
                        <p:par>
                          <p:cTn id="16" fill="hold">
                            <p:stCondLst>
                              <p:cond delay="500"/>
                            </p:stCondLst>
                            <p:childTnLst>
                              <p:par>
                                <p:cTn id="17" presetID="22" presetClass="entr" presetSubtype="8"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15806-D5A2-A9E5-DC59-1A0A10569A8E}"/>
              </a:ext>
            </a:extLst>
          </p:cNvPr>
          <p:cNvSpPr>
            <a:spLocks noGrp="1"/>
          </p:cNvSpPr>
          <p:nvPr>
            <p:ph type="title"/>
          </p:nvPr>
        </p:nvSpPr>
        <p:spPr>
          <a:xfrm>
            <a:off x="838200" y="365125"/>
            <a:ext cx="10515600" cy="869909"/>
          </a:xfrm>
        </p:spPr>
        <p:txBody>
          <a:bodyPr/>
          <a:lstStyle/>
          <a:p>
            <a:r>
              <a:rPr lang="en-US" sz="5400" b="1" dirty="0">
                <a:solidFill>
                  <a:schemeClr val="accent3"/>
                </a:solidFill>
                <a:latin typeface="+mn-lt"/>
              </a:rPr>
              <a:t>finally</a:t>
            </a:r>
            <a:endParaRPr lang="en-US" b="1" dirty="0">
              <a:solidFill>
                <a:schemeClr val="accent3"/>
              </a:solidFill>
              <a:latin typeface="+mn-lt"/>
            </a:endParaRPr>
          </a:p>
        </p:txBody>
      </p:sp>
      <p:sp>
        <p:nvSpPr>
          <p:cNvPr id="3" name="Content Placeholder 2">
            <a:extLst>
              <a:ext uri="{FF2B5EF4-FFF2-40B4-BE49-F238E27FC236}">
                <a16:creationId xmlns:a16="http://schemas.microsoft.com/office/drawing/2014/main" id="{1B7B963D-B05A-C6C6-D481-C356BF3A3F11}"/>
              </a:ext>
            </a:extLst>
          </p:cNvPr>
          <p:cNvSpPr>
            <a:spLocks noGrp="1"/>
          </p:cNvSpPr>
          <p:nvPr>
            <p:ph idx="1"/>
          </p:nvPr>
        </p:nvSpPr>
        <p:spPr>
          <a:xfrm>
            <a:off x="838200" y="1235035"/>
            <a:ext cx="10740242" cy="1448788"/>
          </a:xfrm>
        </p:spPr>
        <p:txBody>
          <a:bodyPr/>
          <a:lstStyle/>
          <a:p>
            <a:pPr marL="0" indent="0">
              <a:buNone/>
            </a:pPr>
            <a:r>
              <a:rPr lang="en-US" dirty="0"/>
              <a:t>It is also possible to run one block of code after the try catch, immediately before the end. This will run whether the code fails or succeeds.</a:t>
            </a:r>
          </a:p>
        </p:txBody>
      </p:sp>
      <p:sp>
        <p:nvSpPr>
          <p:cNvPr id="5" name="TextBox 4">
            <a:extLst>
              <a:ext uri="{FF2B5EF4-FFF2-40B4-BE49-F238E27FC236}">
                <a16:creationId xmlns:a16="http://schemas.microsoft.com/office/drawing/2014/main" id="{0467B992-C7AF-3CB0-C576-24D75A568D2F}"/>
              </a:ext>
            </a:extLst>
          </p:cNvPr>
          <p:cNvSpPr txBox="1"/>
          <p:nvPr/>
        </p:nvSpPr>
        <p:spPr>
          <a:xfrm>
            <a:off x="838200" y="2683823"/>
            <a:ext cx="5372595" cy="3539430"/>
          </a:xfrm>
          <a:prstGeom prst="rect">
            <a:avLst/>
          </a:prstGeom>
          <a:noFill/>
        </p:spPr>
        <p:txBody>
          <a:bodyPr wrap="square">
            <a:spAutoFit/>
          </a:bodyPr>
          <a:lstStyle/>
          <a:p>
            <a:pPr marL="0" indent="0">
              <a:buNone/>
            </a:pPr>
            <a:r>
              <a:rPr lang="en-US" sz="3200" b="1" i="0" dirty="0">
                <a:effectLst/>
                <a:latin typeface="Consolas" panose="020B0609020204030204" pitchFamily="49" charset="0"/>
              </a:rPr>
              <a:t>try</a:t>
            </a:r>
            <a:r>
              <a:rPr lang="en-US" sz="3200" b="0" i="0" dirty="0">
                <a:solidFill>
                  <a:srgbClr val="F8F8F2"/>
                </a:solidFill>
                <a:effectLst/>
                <a:latin typeface="Consolas" panose="020B0609020204030204" pitchFamily="49" charset="0"/>
              </a:rPr>
              <a:t> </a:t>
            </a:r>
            <a:r>
              <a:rPr lang="en-US" sz="3200" b="1" i="0" dirty="0">
                <a:solidFill>
                  <a:srgbClr val="F8F8F2"/>
                </a:solidFill>
                <a:effectLst/>
                <a:latin typeface="Consolas" panose="020B0609020204030204" pitchFamily="49" charset="0"/>
              </a:rPr>
              <a:t>{</a:t>
            </a:r>
          </a:p>
          <a:p>
            <a:pPr marL="0" indent="0">
              <a:buNone/>
            </a:pPr>
            <a:r>
              <a:rPr lang="en-US" sz="3200" b="0" i="0" dirty="0">
                <a:effectLst/>
                <a:latin typeface="Consolas" panose="020B0609020204030204" pitchFamily="49" charset="0"/>
              </a:rPr>
              <a:t>  </a:t>
            </a:r>
            <a:r>
              <a:rPr lang="en-US" sz="3200" b="0" i="0" dirty="0">
                <a:solidFill>
                  <a:schemeClr val="bg1">
                    <a:lumMod val="60000"/>
                    <a:lumOff val="40000"/>
                  </a:schemeClr>
                </a:solidFill>
                <a:effectLst/>
                <a:latin typeface="Consolas" panose="020B0609020204030204" pitchFamily="49" charset="0"/>
              </a:rPr>
              <a:t>// code...</a:t>
            </a:r>
            <a:endParaRPr lang="en-US" sz="3200" dirty="0">
              <a:solidFill>
                <a:schemeClr val="bg1">
                  <a:lumMod val="60000"/>
                  <a:lumOff val="40000"/>
                </a:schemeClr>
              </a:solidFill>
              <a:latin typeface="Consolas" panose="020B0609020204030204" pitchFamily="49" charset="0"/>
            </a:endParaRPr>
          </a:p>
          <a:p>
            <a:pPr marL="0" indent="0">
              <a:buNone/>
            </a:pPr>
            <a:r>
              <a:rPr lang="en-US" sz="3200" b="1" i="0" dirty="0">
                <a:solidFill>
                  <a:srgbClr val="F8F8F2"/>
                </a:solidFill>
                <a:effectLst/>
                <a:latin typeface="Consolas" panose="020B0609020204030204" pitchFamily="49" charset="0"/>
              </a:rPr>
              <a:t>}</a:t>
            </a:r>
            <a:r>
              <a:rPr lang="en-US" sz="3200" b="0" i="0" dirty="0">
                <a:solidFill>
                  <a:srgbClr val="F8F8F2"/>
                </a:solidFill>
                <a:effectLst/>
                <a:latin typeface="Consolas" panose="020B0609020204030204" pitchFamily="49" charset="0"/>
              </a:rPr>
              <a:t> </a:t>
            </a:r>
            <a:r>
              <a:rPr lang="en-US" sz="3200" b="1" i="0" dirty="0">
                <a:effectLst/>
                <a:latin typeface="Consolas" panose="020B0609020204030204" pitchFamily="49" charset="0"/>
              </a:rPr>
              <a:t>catch</a:t>
            </a:r>
            <a:r>
              <a:rPr lang="en-US" sz="3200" b="0" i="0" dirty="0">
                <a:solidFill>
                  <a:srgbClr val="F8F8F2"/>
                </a:solidFill>
                <a:effectLst/>
                <a:latin typeface="Consolas" panose="020B0609020204030204" pitchFamily="49" charset="0"/>
              </a:rPr>
              <a:t> </a:t>
            </a:r>
            <a:r>
              <a:rPr lang="en-US" sz="3200" b="1" i="0" dirty="0">
                <a:solidFill>
                  <a:srgbClr val="F8F8F2"/>
                </a:solidFill>
                <a:effectLst/>
                <a:latin typeface="Consolas" panose="020B0609020204030204" pitchFamily="49" charset="0"/>
              </a:rPr>
              <a:t>(err) {</a:t>
            </a:r>
          </a:p>
          <a:p>
            <a:pPr marL="0" indent="0">
              <a:buNone/>
            </a:pPr>
            <a:r>
              <a:rPr lang="en-US" sz="3200" b="0" i="0" dirty="0">
                <a:effectLst/>
                <a:latin typeface="Consolas" panose="020B0609020204030204" pitchFamily="49" charset="0"/>
              </a:rPr>
              <a:t>  </a:t>
            </a:r>
            <a:r>
              <a:rPr lang="en-US" sz="3200" b="0" i="0" dirty="0">
                <a:solidFill>
                  <a:schemeClr val="bg1">
                    <a:lumMod val="60000"/>
                    <a:lumOff val="40000"/>
                  </a:schemeClr>
                </a:solidFill>
                <a:effectLst/>
                <a:latin typeface="Consolas" panose="020B0609020204030204" pitchFamily="49" charset="0"/>
              </a:rPr>
              <a:t>// error handling</a:t>
            </a:r>
            <a:endParaRPr lang="en-US" sz="3200" dirty="0">
              <a:solidFill>
                <a:schemeClr val="bg1">
                  <a:lumMod val="60000"/>
                  <a:lumOff val="40000"/>
                </a:schemeClr>
              </a:solidFill>
              <a:latin typeface="Consolas" panose="020B0609020204030204" pitchFamily="49" charset="0"/>
            </a:endParaRPr>
          </a:p>
          <a:p>
            <a:pPr marL="0" indent="0">
              <a:buNone/>
            </a:pPr>
            <a:r>
              <a:rPr lang="en-US" sz="3200" b="1" i="0" dirty="0">
                <a:solidFill>
                  <a:srgbClr val="F8F8F2"/>
                </a:solidFill>
                <a:effectLst/>
                <a:latin typeface="Consolas" panose="020B0609020204030204" pitchFamily="49" charset="0"/>
              </a:rPr>
              <a:t>} </a:t>
            </a:r>
            <a:r>
              <a:rPr lang="en-US" sz="3200" b="1" i="0" dirty="0">
                <a:effectLst/>
                <a:latin typeface="Consolas" panose="020B0609020204030204" pitchFamily="49" charset="0"/>
              </a:rPr>
              <a:t>finally</a:t>
            </a:r>
            <a:r>
              <a:rPr lang="en-US" sz="3200" b="1" i="0" dirty="0">
                <a:solidFill>
                  <a:srgbClr val="F8F8F2"/>
                </a:solidFill>
                <a:effectLst/>
                <a:latin typeface="Consolas" panose="020B0609020204030204" pitchFamily="49" charset="0"/>
              </a:rPr>
              <a:t> {</a:t>
            </a:r>
          </a:p>
          <a:p>
            <a:pPr marL="0" indent="0">
              <a:buNone/>
            </a:pPr>
            <a:r>
              <a:rPr lang="en-US" sz="3200" b="0" i="0" dirty="0">
                <a:effectLst/>
                <a:latin typeface="Consolas" panose="020B0609020204030204" pitchFamily="49" charset="0"/>
              </a:rPr>
              <a:t>  </a:t>
            </a:r>
            <a:r>
              <a:rPr lang="en-US" sz="3200" b="0" i="0" dirty="0">
                <a:solidFill>
                  <a:schemeClr val="bg1">
                    <a:lumMod val="60000"/>
                    <a:lumOff val="40000"/>
                  </a:schemeClr>
                </a:solidFill>
                <a:effectLst/>
                <a:latin typeface="Consolas" panose="020B0609020204030204" pitchFamily="49" charset="0"/>
              </a:rPr>
              <a:t>// will always run!</a:t>
            </a:r>
            <a:endParaRPr lang="en-US" sz="3200" dirty="0">
              <a:solidFill>
                <a:schemeClr val="bg1">
                  <a:lumMod val="60000"/>
                  <a:lumOff val="40000"/>
                </a:schemeClr>
              </a:solidFill>
              <a:latin typeface="Consolas" panose="020B0609020204030204" pitchFamily="49" charset="0"/>
            </a:endParaRPr>
          </a:p>
          <a:p>
            <a:pPr marL="0" indent="0">
              <a:buNone/>
            </a:pPr>
            <a:r>
              <a:rPr lang="en-US" sz="3200" b="1" i="0" dirty="0">
                <a:solidFill>
                  <a:srgbClr val="F8F8F2"/>
                </a:solidFill>
                <a:effectLst/>
                <a:latin typeface="Consolas" panose="020B0609020204030204" pitchFamily="49" charset="0"/>
              </a:rPr>
              <a:t>}</a:t>
            </a:r>
            <a:r>
              <a:rPr lang="en-US" sz="3200" b="0" i="0" dirty="0">
                <a:solidFill>
                  <a:srgbClr val="F8F8F2"/>
                </a:solidFill>
                <a:effectLst/>
                <a:latin typeface="Consolas" panose="020B0609020204030204" pitchFamily="49" charset="0"/>
              </a:rPr>
              <a:t> </a:t>
            </a:r>
            <a:endParaRPr lang="en-US" sz="3200" b="1" dirty="0"/>
          </a:p>
        </p:txBody>
      </p:sp>
      <p:pic>
        <p:nvPicPr>
          <p:cNvPr id="6146" name="Picture 2" descr="Sponge Bob Chocolate GIF - Sponge Bob Chocolate Finally - Discover &amp; Share  GIFs">
            <a:extLst>
              <a:ext uri="{FF2B5EF4-FFF2-40B4-BE49-F238E27FC236}">
                <a16:creationId xmlns:a16="http://schemas.microsoft.com/office/drawing/2014/main" id="{67846C79-44AE-6CE8-C0EC-DDE66ED39911}"/>
              </a:ext>
            </a:extLst>
          </p:cNvPr>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6208321" y="2689478"/>
            <a:ext cx="4743450" cy="3533775"/>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5559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6146"/>
                                        </p:tgtEl>
                                        <p:attrNameLst>
                                          <p:attrName>style.visibility</p:attrName>
                                        </p:attrNameLst>
                                      </p:cBhvr>
                                      <p:to>
                                        <p:strVal val="visible"/>
                                      </p:to>
                                    </p:set>
                                    <p:animEffect transition="in" filter="fade">
                                      <p:cBhvr>
                                        <p:cTn id="15"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C08B2C-2755-2534-0B77-B4D603DCD5DE}"/>
              </a:ext>
            </a:extLst>
          </p:cNvPr>
          <p:cNvSpPr txBox="1"/>
          <p:nvPr/>
        </p:nvSpPr>
        <p:spPr>
          <a:xfrm>
            <a:off x="0" y="-156597"/>
            <a:ext cx="12192000" cy="5401479"/>
          </a:xfrm>
          <a:prstGeom prst="rect">
            <a:avLst/>
          </a:prstGeom>
          <a:noFill/>
        </p:spPr>
        <p:txBody>
          <a:bodyPr wrap="square">
            <a:spAutoFit/>
          </a:bodyPr>
          <a:lstStyle/>
          <a:p>
            <a:r>
              <a:rPr lang="en-US" sz="11500" dirty="0">
                <a:hlinkClick r:id="rId3"/>
              </a:rPr>
              <a:t>https://jsfiddle.net/zkwp58xy/</a:t>
            </a:r>
            <a:endParaRPr lang="en-US" sz="11500" dirty="0"/>
          </a:p>
        </p:txBody>
      </p:sp>
    </p:spTree>
    <p:extLst>
      <p:ext uri="{BB962C8B-B14F-4D97-AF65-F5344CB8AC3E}">
        <p14:creationId xmlns:p14="http://schemas.microsoft.com/office/powerpoint/2010/main" val="10644469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F9C54-5D2C-F134-CFCA-995209097E71}"/>
              </a:ext>
            </a:extLst>
          </p:cNvPr>
          <p:cNvSpPr>
            <a:spLocks noGrp="1"/>
          </p:cNvSpPr>
          <p:nvPr>
            <p:ph type="title"/>
          </p:nvPr>
        </p:nvSpPr>
        <p:spPr>
          <a:xfrm>
            <a:off x="838200" y="365125"/>
            <a:ext cx="10515600" cy="1158875"/>
          </a:xfrm>
        </p:spPr>
        <p:txBody>
          <a:bodyPr>
            <a:normAutofit/>
          </a:bodyPr>
          <a:lstStyle/>
          <a:p>
            <a:r>
              <a:rPr lang="en-US" sz="6000" dirty="0"/>
              <a:t>Putting It All Together</a:t>
            </a:r>
          </a:p>
        </p:txBody>
      </p:sp>
      <p:sp>
        <p:nvSpPr>
          <p:cNvPr id="3" name="Content Placeholder 2">
            <a:extLst>
              <a:ext uri="{FF2B5EF4-FFF2-40B4-BE49-F238E27FC236}">
                <a16:creationId xmlns:a16="http://schemas.microsoft.com/office/drawing/2014/main" id="{9BBE1564-0ECE-7B7B-F3FF-FE5D29D3DD68}"/>
              </a:ext>
            </a:extLst>
          </p:cNvPr>
          <p:cNvSpPr>
            <a:spLocks noGrp="1"/>
          </p:cNvSpPr>
          <p:nvPr>
            <p:ph idx="1"/>
          </p:nvPr>
        </p:nvSpPr>
        <p:spPr>
          <a:xfrm>
            <a:off x="838200" y="1524000"/>
            <a:ext cx="10801350" cy="4652963"/>
          </a:xfrm>
        </p:spPr>
        <p:txBody>
          <a:bodyPr>
            <a:normAutofit/>
          </a:bodyPr>
          <a:lstStyle/>
          <a:p>
            <a:r>
              <a:rPr lang="en-US" dirty="0"/>
              <a:t>Do research on an </a:t>
            </a:r>
            <a:r>
              <a:rPr lang="en-US" sz="3200" b="1" dirty="0">
                <a:solidFill>
                  <a:schemeClr val="accent3"/>
                </a:solidFill>
              </a:rPr>
              <a:t>API</a:t>
            </a:r>
            <a:r>
              <a:rPr lang="en-US" dirty="0"/>
              <a:t>, and find a </a:t>
            </a:r>
            <a:r>
              <a:rPr lang="en-US" sz="3200" b="1" dirty="0">
                <a:solidFill>
                  <a:schemeClr val="accent5">
                    <a:lumMod val="40000"/>
                    <a:lumOff val="60000"/>
                  </a:schemeClr>
                </a:solidFill>
              </a:rPr>
              <a:t>URL</a:t>
            </a:r>
            <a:endParaRPr lang="en-US" b="1" dirty="0">
              <a:solidFill>
                <a:schemeClr val="accent5">
                  <a:lumMod val="40000"/>
                  <a:lumOff val="60000"/>
                </a:schemeClr>
              </a:solidFill>
            </a:endParaRPr>
          </a:p>
          <a:p>
            <a:r>
              <a:rPr lang="en-US" dirty="0"/>
              <a:t>Call the </a:t>
            </a:r>
            <a:r>
              <a:rPr lang="en-US" sz="3200" b="1" dirty="0">
                <a:solidFill>
                  <a:schemeClr val="accent3"/>
                </a:solidFill>
              </a:rPr>
              <a:t>fetch</a:t>
            </a:r>
            <a:r>
              <a:rPr lang="en-US" dirty="0"/>
              <a:t> function on that URL</a:t>
            </a:r>
          </a:p>
          <a:p>
            <a:r>
              <a:rPr lang="en-US" dirty="0"/>
              <a:t>Use </a:t>
            </a:r>
            <a:r>
              <a:rPr lang="en-US" sz="3200" b="1" dirty="0">
                <a:solidFill>
                  <a:schemeClr val="accent3"/>
                </a:solidFill>
              </a:rPr>
              <a:t>await</a:t>
            </a:r>
            <a:r>
              <a:rPr lang="en-US" dirty="0"/>
              <a:t> in front of the fetch call</a:t>
            </a:r>
          </a:p>
          <a:p>
            <a:pPr lvl="1"/>
            <a:r>
              <a:rPr lang="en-US" dirty="0"/>
              <a:t>Make sure the containing function is </a:t>
            </a:r>
            <a:r>
              <a:rPr lang="en-US" sz="2800" b="1" dirty="0">
                <a:solidFill>
                  <a:schemeClr val="accent3"/>
                </a:solidFill>
              </a:rPr>
              <a:t>async</a:t>
            </a:r>
            <a:endParaRPr lang="en-US" b="1" dirty="0">
              <a:solidFill>
                <a:schemeClr val="accent3"/>
              </a:solidFill>
            </a:endParaRPr>
          </a:p>
          <a:p>
            <a:r>
              <a:rPr lang="en-US" dirty="0"/>
              <a:t>Use the </a:t>
            </a:r>
            <a:r>
              <a:rPr lang="en-US" sz="3200" dirty="0" err="1">
                <a:solidFill>
                  <a:schemeClr val="accent3"/>
                </a:solidFill>
              </a:rPr>
              <a:t>json</a:t>
            </a:r>
            <a:r>
              <a:rPr lang="en-US" sz="3200" dirty="0">
                <a:solidFill>
                  <a:schemeClr val="accent3"/>
                </a:solidFill>
              </a:rPr>
              <a:t>()</a:t>
            </a:r>
            <a:r>
              <a:rPr lang="en-US" sz="3200" dirty="0"/>
              <a:t> </a:t>
            </a:r>
            <a:r>
              <a:rPr lang="en-US" dirty="0"/>
              <a:t>function on the </a:t>
            </a:r>
            <a:r>
              <a:rPr lang="en-US" sz="3200" b="1" dirty="0">
                <a:solidFill>
                  <a:schemeClr val="accent5">
                    <a:lumMod val="40000"/>
                    <a:lumOff val="60000"/>
                  </a:schemeClr>
                </a:solidFill>
              </a:rPr>
              <a:t>Response</a:t>
            </a:r>
            <a:r>
              <a:rPr lang="en-US" dirty="0"/>
              <a:t> object</a:t>
            </a:r>
          </a:p>
          <a:p>
            <a:pPr lvl="1"/>
            <a:r>
              <a:rPr lang="en-US" dirty="0"/>
              <a:t>Again, using </a:t>
            </a:r>
            <a:r>
              <a:rPr lang="en-US" sz="2800" b="1" dirty="0">
                <a:solidFill>
                  <a:schemeClr val="accent3"/>
                </a:solidFill>
              </a:rPr>
              <a:t>await</a:t>
            </a:r>
            <a:r>
              <a:rPr lang="en-US" dirty="0"/>
              <a:t> in front of the call</a:t>
            </a:r>
          </a:p>
          <a:p>
            <a:r>
              <a:rPr lang="en-US" dirty="0"/>
              <a:t>Wrap the whole thing in a </a:t>
            </a:r>
            <a:r>
              <a:rPr lang="en-US" sz="3200" b="1" dirty="0">
                <a:solidFill>
                  <a:schemeClr val="accent3"/>
                </a:solidFill>
              </a:rPr>
              <a:t>try</a:t>
            </a:r>
            <a:r>
              <a:rPr lang="en-US" dirty="0"/>
              <a:t>/</a:t>
            </a:r>
            <a:r>
              <a:rPr lang="en-US" sz="3200" b="1" dirty="0">
                <a:solidFill>
                  <a:schemeClr val="accent3"/>
                </a:solidFill>
              </a:rPr>
              <a:t>catch</a:t>
            </a:r>
            <a:endParaRPr lang="en-US" b="1" dirty="0">
              <a:solidFill>
                <a:schemeClr val="accent3"/>
              </a:solidFill>
            </a:endParaRPr>
          </a:p>
          <a:p>
            <a:pPr lvl="1"/>
            <a:r>
              <a:rPr lang="en-US" dirty="0"/>
              <a:t>Make sure to declare variables above</a:t>
            </a:r>
          </a:p>
          <a:p>
            <a:r>
              <a:rPr lang="en-US" dirty="0"/>
              <a:t>Use the </a:t>
            </a:r>
            <a:r>
              <a:rPr lang="en-US" sz="3200" b="1" dirty="0">
                <a:solidFill>
                  <a:schemeClr val="accent5">
                    <a:lumMod val="40000"/>
                    <a:lumOff val="60000"/>
                  </a:schemeClr>
                </a:solidFill>
              </a:rPr>
              <a:t>JSON</a:t>
            </a:r>
            <a:r>
              <a:rPr lang="en-US" dirty="0"/>
              <a:t> data to do something!</a:t>
            </a:r>
          </a:p>
        </p:txBody>
      </p:sp>
    </p:spTree>
    <p:extLst>
      <p:ext uri="{BB962C8B-B14F-4D97-AF65-F5344CB8AC3E}">
        <p14:creationId xmlns:p14="http://schemas.microsoft.com/office/powerpoint/2010/main" val="6061630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4F23E779-2CF8-3352-8C94-BC3713BB6AF6}"/>
              </a:ext>
            </a:extLst>
          </p:cNvPr>
          <p:cNvSpPr>
            <a:spLocks noGrp="1"/>
          </p:cNvSpPr>
          <p:nvPr>
            <p:ph type="title"/>
          </p:nvPr>
        </p:nvSpPr>
        <p:spPr>
          <a:xfrm>
            <a:off x="838200" y="365125"/>
            <a:ext cx="5393361" cy="1325563"/>
          </a:xfrm>
        </p:spPr>
        <p:txBody>
          <a:bodyPr>
            <a:normAutofit/>
          </a:bodyPr>
          <a:lstStyle/>
          <a:p>
            <a:r>
              <a:rPr lang="en-US" sz="7200" dirty="0"/>
              <a:t>Agenda</a:t>
            </a:r>
            <a:endParaRPr lang="en-US" dirty="0"/>
          </a:p>
        </p:txBody>
      </p:sp>
      <p:sp>
        <p:nvSpPr>
          <p:cNvPr id="3" name="Content Placeholder 2">
            <a:extLst>
              <a:ext uri="{FF2B5EF4-FFF2-40B4-BE49-F238E27FC236}">
                <a16:creationId xmlns:a16="http://schemas.microsoft.com/office/drawing/2014/main" id="{18D43B58-7560-9E98-E4A0-D104528347C3}"/>
              </a:ext>
            </a:extLst>
          </p:cNvPr>
          <p:cNvSpPr>
            <a:spLocks noGrp="1"/>
          </p:cNvSpPr>
          <p:nvPr>
            <p:ph idx="1"/>
          </p:nvPr>
        </p:nvSpPr>
        <p:spPr>
          <a:xfrm>
            <a:off x="694842" y="1689731"/>
            <a:ext cx="5948680" cy="3640455"/>
          </a:xfrm>
        </p:spPr>
        <p:txBody>
          <a:bodyPr anchor="ctr">
            <a:normAutofit/>
          </a:bodyPr>
          <a:lstStyle/>
          <a:p>
            <a:pPr>
              <a:lnSpc>
                <a:spcPct val="100000"/>
              </a:lnSpc>
            </a:pPr>
            <a:r>
              <a:rPr lang="en-US" sz="4400" dirty="0"/>
              <a:t> Finding an API</a:t>
            </a:r>
          </a:p>
          <a:p>
            <a:pPr>
              <a:lnSpc>
                <a:spcPct val="100000"/>
              </a:lnSpc>
            </a:pPr>
            <a:r>
              <a:rPr lang="en-US" sz="4400" dirty="0"/>
              <a:t> </a:t>
            </a:r>
            <a:r>
              <a:rPr lang="en-US" sz="4400" dirty="0">
                <a:solidFill>
                  <a:schemeClr val="accent3"/>
                </a:solidFill>
              </a:rPr>
              <a:t>fetch</a:t>
            </a:r>
          </a:p>
          <a:p>
            <a:pPr>
              <a:lnSpc>
                <a:spcPct val="100000"/>
              </a:lnSpc>
            </a:pPr>
            <a:r>
              <a:rPr lang="en-US" sz="4400" dirty="0"/>
              <a:t> </a:t>
            </a:r>
            <a:r>
              <a:rPr lang="en-US" sz="4400" dirty="0">
                <a:solidFill>
                  <a:schemeClr val="accent3"/>
                </a:solidFill>
              </a:rPr>
              <a:t>async</a:t>
            </a:r>
            <a:r>
              <a:rPr lang="en-US" sz="4400" dirty="0"/>
              <a:t> / </a:t>
            </a:r>
            <a:r>
              <a:rPr lang="en-US" sz="4400" dirty="0">
                <a:solidFill>
                  <a:schemeClr val="accent3"/>
                </a:solidFill>
              </a:rPr>
              <a:t>await</a:t>
            </a:r>
          </a:p>
          <a:p>
            <a:pPr>
              <a:lnSpc>
                <a:spcPct val="100000"/>
              </a:lnSpc>
            </a:pPr>
            <a:r>
              <a:rPr lang="en-US" sz="4400" dirty="0"/>
              <a:t> </a:t>
            </a:r>
            <a:r>
              <a:rPr lang="en-US" sz="4400" dirty="0">
                <a:solidFill>
                  <a:schemeClr val="accent3"/>
                </a:solidFill>
              </a:rPr>
              <a:t>try</a:t>
            </a:r>
            <a:r>
              <a:rPr lang="en-US" sz="4400" dirty="0"/>
              <a:t> / </a:t>
            </a:r>
            <a:r>
              <a:rPr lang="en-US" sz="4400" dirty="0">
                <a:solidFill>
                  <a:schemeClr val="accent3"/>
                </a:solidFill>
              </a:rPr>
              <a:t>catch</a:t>
            </a:r>
          </a:p>
        </p:txBody>
      </p:sp>
      <p:pic>
        <p:nvPicPr>
          <p:cNvPr id="1026" name="Picture 2" descr="What Is an API and How Does It Work? | Postman Blog">
            <a:extLst>
              <a:ext uri="{FF2B5EF4-FFF2-40B4-BE49-F238E27FC236}">
                <a16:creationId xmlns:a16="http://schemas.microsoft.com/office/drawing/2014/main" id="{42E74526-AC8F-A3B4-0F66-B8568EF1109C}"/>
              </a:ext>
            </a:extLst>
          </p:cNvPr>
          <p:cNvPicPr>
            <a:picLocks noChangeAspect="1" noChangeArrowheads="1"/>
          </p:cNvPicPr>
          <p:nvPr/>
        </p:nvPicPr>
        <p:blipFill rotWithShape="1">
          <a:blip r:embed="rId3">
            <a:duotone>
              <a:prstClr val="black"/>
              <a:schemeClr val="accent2">
                <a:tint val="45000"/>
                <a:satMod val="400000"/>
              </a:schemeClr>
            </a:duotone>
            <a:extLst>
              <a:ext uri="{28A0092B-C50C-407E-A947-70E740481C1C}">
                <a14:useLocalDpi xmlns:a14="http://schemas.microsoft.com/office/drawing/2010/main" val="0"/>
              </a:ext>
            </a:extLst>
          </a:blip>
          <a:srcRect r="3" b="3"/>
          <a:stretch/>
        </p:blipFill>
        <p:spPr bwMode="auto">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a:noFill/>
          <a:extLst>
            <a:ext uri="{909E8E84-426E-40DD-AFC4-6F175D3DCCD1}">
              <a14:hiddenFill xmlns:a14="http://schemas.microsoft.com/office/drawing/2010/main">
                <a:solidFill>
                  <a:srgbClr val="FFFFFF"/>
                </a:solidFill>
              </a14:hiddenFill>
            </a:ext>
          </a:extLst>
        </p:spPr>
      </p:pic>
      <p:sp>
        <p:nvSpPr>
          <p:cNvPr id="1033"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35"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8254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CA0413-53FB-4448-202A-B5D1B95AA75B}"/>
              </a:ext>
            </a:extLst>
          </p:cNvPr>
          <p:cNvSpPr txBox="1"/>
          <p:nvPr/>
        </p:nvSpPr>
        <p:spPr>
          <a:xfrm>
            <a:off x="0" y="571663"/>
            <a:ext cx="12192000" cy="5401479"/>
          </a:xfrm>
          <a:prstGeom prst="rect">
            <a:avLst/>
          </a:prstGeom>
          <a:noFill/>
        </p:spPr>
        <p:txBody>
          <a:bodyPr wrap="square" anchor="ctr">
            <a:spAutoFit/>
          </a:bodyPr>
          <a:lstStyle/>
          <a:p>
            <a:r>
              <a:rPr lang="en-US" sz="11500" dirty="0">
                <a:hlinkClick r:id="rId3"/>
              </a:rPr>
              <a:t>https://jsfiddle.net/</a:t>
            </a:r>
            <a:r>
              <a:rPr lang="en-US" sz="11500">
                <a:hlinkClick r:id="rId3"/>
              </a:rPr>
              <a:t>wtenm5d0/</a:t>
            </a:r>
            <a:endParaRPr lang="en-US" sz="11500" dirty="0"/>
          </a:p>
        </p:txBody>
      </p:sp>
    </p:spTree>
    <p:extLst>
      <p:ext uri="{BB962C8B-B14F-4D97-AF65-F5344CB8AC3E}">
        <p14:creationId xmlns:p14="http://schemas.microsoft.com/office/powerpoint/2010/main" val="2811336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THE END</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accent6"/>
                </a:solidFill>
              </a:rPr>
              <a:t>Questions?</a:t>
            </a:r>
          </a:p>
        </p:txBody>
      </p:sp>
    </p:spTree>
    <p:extLst>
      <p:ext uri="{BB962C8B-B14F-4D97-AF65-F5344CB8AC3E}">
        <p14:creationId xmlns:p14="http://schemas.microsoft.com/office/powerpoint/2010/main" val="2488752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2218A-0873-70D2-4ED0-B2302C88C57E}"/>
              </a:ext>
            </a:extLst>
          </p:cNvPr>
          <p:cNvSpPr>
            <a:spLocks noGrp="1"/>
          </p:cNvSpPr>
          <p:nvPr>
            <p:ph type="title"/>
          </p:nvPr>
        </p:nvSpPr>
        <p:spPr/>
        <p:txBody>
          <a:bodyPr>
            <a:normAutofit/>
          </a:bodyPr>
          <a:lstStyle/>
          <a:p>
            <a:r>
              <a:rPr lang="en-US" sz="5400" dirty="0"/>
              <a:t>Finding an API: </a:t>
            </a:r>
            <a:r>
              <a:rPr lang="en-US" sz="5400" dirty="0">
                <a:solidFill>
                  <a:schemeClr val="accent3"/>
                </a:solidFill>
              </a:rPr>
              <a:t>Exploration</a:t>
            </a:r>
          </a:p>
        </p:txBody>
      </p:sp>
      <p:sp>
        <p:nvSpPr>
          <p:cNvPr id="3" name="Content Placeholder 2">
            <a:extLst>
              <a:ext uri="{FF2B5EF4-FFF2-40B4-BE49-F238E27FC236}">
                <a16:creationId xmlns:a16="http://schemas.microsoft.com/office/drawing/2014/main" id="{7AE2DD6E-6E76-DD3B-9ACD-B3DE807C1FC1}"/>
              </a:ext>
            </a:extLst>
          </p:cNvPr>
          <p:cNvSpPr>
            <a:spLocks noGrp="1"/>
          </p:cNvSpPr>
          <p:nvPr>
            <p:ph idx="1"/>
          </p:nvPr>
        </p:nvSpPr>
        <p:spPr>
          <a:xfrm>
            <a:off x="8138160" y="1825625"/>
            <a:ext cx="3215640" cy="4256563"/>
          </a:xfrm>
        </p:spPr>
        <p:txBody>
          <a:bodyPr anchor="ctr"/>
          <a:lstStyle/>
          <a:p>
            <a:pPr marL="0" indent="0">
              <a:buNone/>
            </a:pPr>
            <a:r>
              <a:rPr lang="en-US" dirty="0"/>
              <a:t>The internet is vast and terrifying...</a:t>
            </a:r>
          </a:p>
          <a:p>
            <a:pPr marL="0" indent="0">
              <a:buNone/>
            </a:pPr>
            <a:endParaRPr lang="en-US" dirty="0"/>
          </a:p>
          <a:p>
            <a:pPr marL="0" indent="0">
              <a:buNone/>
            </a:pPr>
            <a:r>
              <a:rPr lang="en-US" dirty="0"/>
              <a:t>There is an API for almost anything...</a:t>
            </a:r>
          </a:p>
          <a:p>
            <a:pPr marL="0" indent="0">
              <a:buNone/>
            </a:pPr>
            <a:endParaRPr lang="en-US" dirty="0"/>
          </a:p>
          <a:p>
            <a:pPr marL="0" indent="0">
              <a:buNone/>
            </a:pPr>
            <a:r>
              <a:rPr lang="en-US" dirty="0">
                <a:hlinkClick r:id="rId3"/>
              </a:rPr>
              <a:t>Public APIs</a:t>
            </a:r>
            <a:endParaRPr lang="en-US" dirty="0"/>
          </a:p>
        </p:txBody>
      </p:sp>
      <p:pic>
        <p:nvPicPr>
          <p:cNvPr id="2050" name="Picture 2" descr="Traveller or explorer with backpack, standing on top of mountain or cliff  and looking on valley. of adventure tourism and travel, discovery,  exploration, hiking. Drawing by Julien - Fine Art America">
            <a:extLst>
              <a:ext uri="{FF2B5EF4-FFF2-40B4-BE49-F238E27FC236}">
                <a16:creationId xmlns:a16="http://schemas.microsoft.com/office/drawing/2014/main" id="{68540B18-E813-DC8A-1FFC-DF25556158D4}"/>
              </a:ext>
            </a:extLst>
          </p:cNvPr>
          <p:cNvPicPr>
            <a:picLocks noChangeAspect="1" noChangeArrowheads="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38200" y="1825625"/>
            <a:ext cx="7094272" cy="4256563"/>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0974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EC917-4F94-B618-EB94-7A6DF188E40B}"/>
              </a:ext>
            </a:extLst>
          </p:cNvPr>
          <p:cNvSpPr>
            <a:spLocks noGrp="1"/>
          </p:cNvSpPr>
          <p:nvPr>
            <p:ph type="title"/>
          </p:nvPr>
        </p:nvSpPr>
        <p:spPr/>
        <p:txBody>
          <a:bodyPr>
            <a:normAutofit/>
          </a:bodyPr>
          <a:lstStyle/>
          <a:p>
            <a:r>
              <a:rPr lang="en-US" sz="6000" dirty="0"/>
              <a:t>API Example: </a:t>
            </a:r>
            <a:r>
              <a:rPr lang="en-US" sz="6000" dirty="0">
                <a:solidFill>
                  <a:schemeClr val="accent3"/>
                </a:solidFill>
              </a:rPr>
              <a:t>Dictionary</a:t>
            </a:r>
          </a:p>
        </p:txBody>
      </p:sp>
      <p:sp>
        <p:nvSpPr>
          <p:cNvPr id="3" name="Content Placeholder 2">
            <a:extLst>
              <a:ext uri="{FF2B5EF4-FFF2-40B4-BE49-F238E27FC236}">
                <a16:creationId xmlns:a16="http://schemas.microsoft.com/office/drawing/2014/main" id="{6C6908B0-B391-9D80-5EFD-A4B8BC8C0AD3}"/>
              </a:ext>
            </a:extLst>
          </p:cNvPr>
          <p:cNvSpPr>
            <a:spLocks noGrp="1"/>
          </p:cNvSpPr>
          <p:nvPr>
            <p:ph idx="1"/>
          </p:nvPr>
        </p:nvSpPr>
        <p:spPr>
          <a:xfrm>
            <a:off x="838200" y="1534161"/>
            <a:ext cx="10515600" cy="883920"/>
          </a:xfrm>
        </p:spPr>
        <p:txBody>
          <a:bodyPr>
            <a:normAutofit/>
          </a:bodyPr>
          <a:lstStyle/>
          <a:p>
            <a:pPr marL="0" indent="0">
              <a:buNone/>
            </a:pPr>
            <a:r>
              <a:rPr lang="en-US" sz="4800" dirty="0">
                <a:hlinkClick r:id="rId3"/>
              </a:rPr>
              <a:t>https://dictionaryapi.dev/</a:t>
            </a:r>
            <a:endParaRPr lang="en-US" sz="4800" dirty="0"/>
          </a:p>
        </p:txBody>
      </p:sp>
      <p:pic>
        <p:nvPicPr>
          <p:cNvPr id="5" name="Picture 4">
            <a:extLst>
              <a:ext uri="{FF2B5EF4-FFF2-40B4-BE49-F238E27FC236}">
                <a16:creationId xmlns:a16="http://schemas.microsoft.com/office/drawing/2014/main" id="{CAF1E38C-7ED0-F782-743C-273327AF953B}"/>
              </a:ext>
            </a:extLst>
          </p:cNvPr>
          <p:cNvPicPr>
            <a:picLocks noChangeAspect="1"/>
          </p:cNvPicPr>
          <p:nvPr/>
        </p:nvPicPr>
        <p:blipFill>
          <a:blip r:embed="rId4">
            <a:duotone>
              <a:prstClr val="black"/>
              <a:schemeClr val="accent1">
                <a:tint val="45000"/>
                <a:satMod val="400000"/>
              </a:schemeClr>
            </a:duotone>
          </a:blip>
          <a:stretch>
            <a:fillRect/>
          </a:stretch>
        </p:blipFill>
        <p:spPr>
          <a:xfrm>
            <a:off x="838200" y="2454275"/>
            <a:ext cx="4831158" cy="3623368"/>
          </a:xfrm>
          <a:prstGeom prst="rect">
            <a:avLst/>
          </a:prstGeom>
          <a:ln w="38100">
            <a:solidFill>
              <a:schemeClr val="tx1"/>
            </a:solidFill>
          </a:ln>
        </p:spPr>
      </p:pic>
      <p:pic>
        <p:nvPicPr>
          <p:cNvPr id="7" name="Picture 6">
            <a:extLst>
              <a:ext uri="{FF2B5EF4-FFF2-40B4-BE49-F238E27FC236}">
                <a16:creationId xmlns:a16="http://schemas.microsoft.com/office/drawing/2014/main" id="{1E2DCA85-A651-A2B1-2412-3BF0265FBEDC}"/>
              </a:ext>
            </a:extLst>
          </p:cNvPr>
          <p:cNvPicPr>
            <a:picLocks noChangeAspect="1"/>
          </p:cNvPicPr>
          <p:nvPr/>
        </p:nvPicPr>
        <p:blipFill>
          <a:blip r:embed="rId5">
            <a:duotone>
              <a:prstClr val="black"/>
              <a:schemeClr val="accent2">
                <a:tint val="45000"/>
                <a:satMod val="400000"/>
              </a:schemeClr>
            </a:duotone>
          </a:blip>
          <a:stretch>
            <a:fillRect/>
          </a:stretch>
        </p:blipFill>
        <p:spPr>
          <a:xfrm>
            <a:off x="6096000" y="2418081"/>
            <a:ext cx="5090160" cy="3659562"/>
          </a:xfrm>
          <a:prstGeom prst="rect">
            <a:avLst/>
          </a:prstGeom>
          <a:ln w="38100">
            <a:solidFill>
              <a:schemeClr val="tx1"/>
            </a:solidFill>
          </a:ln>
        </p:spPr>
      </p:pic>
    </p:spTree>
    <p:extLst>
      <p:ext uri="{BB962C8B-B14F-4D97-AF65-F5344CB8AC3E}">
        <p14:creationId xmlns:p14="http://schemas.microsoft.com/office/powerpoint/2010/main" val="27927390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E6EDC-1E74-3D8D-D31E-A4F1D111F4FA}"/>
              </a:ext>
            </a:extLst>
          </p:cNvPr>
          <p:cNvSpPr>
            <a:spLocks noGrp="1"/>
          </p:cNvSpPr>
          <p:nvPr>
            <p:ph type="title"/>
          </p:nvPr>
        </p:nvSpPr>
        <p:spPr>
          <a:xfrm>
            <a:off x="838200" y="365125"/>
            <a:ext cx="10515600" cy="874395"/>
          </a:xfrm>
        </p:spPr>
        <p:txBody>
          <a:bodyPr/>
          <a:lstStyle/>
          <a:p>
            <a:r>
              <a:rPr lang="en-US" dirty="0"/>
              <a:t>Dictionary </a:t>
            </a:r>
            <a:r>
              <a:rPr lang="en-US" dirty="0">
                <a:solidFill>
                  <a:schemeClr val="accent3"/>
                </a:solidFill>
              </a:rPr>
              <a:t>Response</a:t>
            </a:r>
          </a:p>
        </p:txBody>
      </p:sp>
      <p:sp>
        <p:nvSpPr>
          <p:cNvPr id="3" name="Content Placeholder 2">
            <a:extLst>
              <a:ext uri="{FF2B5EF4-FFF2-40B4-BE49-F238E27FC236}">
                <a16:creationId xmlns:a16="http://schemas.microsoft.com/office/drawing/2014/main" id="{6FEDFB7E-965E-8A11-2A3C-AD2E0055A536}"/>
              </a:ext>
            </a:extLst>
          </p:cNvPr>
          <p:cNvSpPr>
            <a:spLocks noGrp="1"/>
          </p:cNvSpPr>
          <p:nvPr>
            <p:ph idx="1"/>
          </p:nvPr>
        </p:nvSpPr>
        <p:spPr>
          <a:xfrm>
            <a:off x="838200" y="1239521"/>
            <a:ext cx="10515600" cy="1351280"/>
          </a:xfrm>
        </p:spPr>
        <p:txBody>
          <a:bodyPr>
            <a:normAutofit/>
          </a:bodyPr>
          <a:lstStyle/>
          <a:p>
            <a:pPr marL="0" indent="0">
              <a:buNone/>
            </a:pPr>
            <a:r>
              <a:rPr lang="en-US" sz="4000" dirty="0">
                <a:hlinkClick r:id="rId3"/>
              </a:rPr>
              <a:t>https://api.dictionaryapi.dev/api/v2/entries/en/cook</a:t>
            </a:r>
            <a:endParaRPr lang="en-US" sz="4000" dirty="0"/>
          </a:p>
        </p:txBody>
      </p:sp>
      <p:pic>
        <p:nvPicPr>
          <p:cNvPr id="5" name="Picture 4">
            <a:extLst>
              <a:ext uri="{FF2B5EF4-FFF2-40B4-BE49-F238E27FC236}">
                <a16:creationId xmlns:a16="http://schemas.microsoft.com/office/drawing/2014/main" id="{F1D5A7AD-20D2-BD89-34C9-486BE3F2B518}"/>
              </a:ext>
            </a:extLst>
          </p:cNvPr>
          <p:cNvPicPr>
            <a:picLocks noChangeAspect="1"/>
          </p:cNvPicPr>
          <p:nvPr/>
        </p:nvPicPr>
        <p:blipFill>
          <a:blip r:embed="rId4">
            <a:duotone>
              <a:prstClr val="black"/>
              <a:schemeClr val="accent1">
                <a:tint val="45000"/>
                <a:satMod val="400000"/>
              </a:schemeClr>
            </a:duotone>
          </a:blip>
          <a:stretch>
            <a:fillRect/>
          </a:stretch>
        </p:blipFill>
        <p:spPr>
          <a:xfrm>
            <a:off x="0" y="2649947"/>
            <a:ext cx="12192000" cy="2526213"/>
          </a:xfrm>
          <a:prstGeom prst="rect">
            <a:avLst/>
          </a:prstGeom>
        </p:spPr>
      </p:pic>
      <p:sp>
        <p:nvSpPr>
          <p:cNvPr id="6" name="TextBox 5">
            <a:extLst>
              <a:ext uri="{FF2B5EF4-FFF2-40B4-BE49-F238E27FC236}">
                <a16:creationId xmlns:a16="http://schemas.microsoft.com/office/drawing/2014/main" id="{209CCA84-65EE-E3A5-A2C6-C27A8C13753F}"/>
              </a:ext>
            </a:extLst>
          </p:cNvPr>
          <p:cNvSpPr txBox="1"/>
          <p:nvPr/>
        </p:nvSpPr>
        <p:spPr>
          <a:xfrm>
            <a:off x="1944111" y="5235306"/>
            <a:ext cx="4977645" cy="461665"/>
          </a:xfrm>
          <a:prstGeom prst="rect">
            <a:avLst/>
          </a:prstGeom>
          <a:noFill/>
        </p:spPr>
        <p:txBody>
          <a:bodyPr wrap="none" rtlCol="0">
            <a:spAutoFit/>
          </a:bodyPr>
          <a:lstStyle/>
          <a:p>
            <a:r>
              <a:rPr lang="en-US" sz="2400" dirty="0"/>
              <a:t>What type of data is this?</a:t>
            </a:r>
          </a:p>
        </p:txBody>
      </p:sp>
      <p:sp>
        <p:nvSpPr>
          <p:cNvPr id="7" name="TextBox 6">
            <a:extLst>
              <a:ext uri="{FF2B5EF4-FFF2-40B4-BE49-F238E27FC236}">
                <a16:creationId xmlns:a16="http://schemas.microsoft.com/office/drawing/2014/main" id="{3E16E8EC-983E-74F4-6D15-E6D118265328}"/>
              </a:ext>
            </a:extLst>
          </p:cNvPr>
          <p:cNvSpPr txBox="1"/>
          <p:nvPr/>
        </p:nvSpPr>
        <p:spPr>
          <a:xfrm>
            <a:off x="6921756" y="5094425"/>
            <a:ext cx="1415772" cy="707886"/>
          </a:xfrm>
          <a:prstGeom prst="rect">
            <a:avLst/>
          </a:prstGeom>
          <a:noFill/>
        </p:spPr>
        <p:txBody>
          <a:bodyPr wrap="none" rtlCol="0">
            <a:spAutoFit/>
          </a:bodyPr>
          <a:lstStyle/>
          <a:p>
            <a:r>
              <a:rPr lang="en-US" sz="4000" b="1" dirty="0"/>
              <a:t>JSON</a:t>
            </a:r>
          </a:p>
        </p:txBody>
      </p:sp>
    </p:spTree>
    <p:extLst>
      <p:ext uri="{BB962C8B-B14F-4D97-AF65-F5344CB8AC3E}">
        <p14:creationId xmlns:p14="http://schemas.microsoft.com/office/powerpoint/2010/main" val="2858304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C68D6-5036-4F24-4D61-CA7FE817BBB1}"/>
              </a:ext>
            </a:extLst>
          </p:cNvPr>
          <p:cNvSpPr>
            <a:spLocks noGrp="1"/>
          </p:cNvSpPr>
          <p:nvPr>
            <p:ph type="title"/>
          </p:nvPr>
        </p:nvSpPr>
        <p:spPr>
          <a:xfrm>
            <a:off x="838200" y="233045"/>
            <a:ext cx="10515600" cy="935355"/>
          </a:xfrm>
        </p:spPr>
        <p:txBody>
          <a:bodyPr>
            <a:normAutofit/>
          </a:bodyPr>
          <a:lstStyle/>
          <a:p>
            <a:r>
              <a:rPr lang="en-US" sz="6000" dirty="0"/>
              <a:t>JSON → </a:t>
            </a:r>
            <a:r>
              <a:rPr lang="en-US" sz="6000" dirty="0">
                <a:solidFill>
                  <a:schemeClr val="accent3"/>
                </a:solidFill>
              </a:rPr>
              <a:t>Information</a:t>
            </a:r>
          </a:p>
        </p:txBody>
      </p:sp>
      <p:sp>
        <p:nvSpPr>
          <p:cNvPr id="3" name="Content Placeholder 2">
            <a:extLst>
              <a:ext uri="{FF2B5EF4-FFF2-40B4-BE49-F238E27FC236}">
                <a16:creationId xmlns:a16="http://schemas.microsoft.com/office/drawing/2014/main" id="{77024AC8-FC39-F24B-1894-AEF9C6181E12}"/>
              </a:ext>
            </a:extLst>
          </p:cNvPr>
          <p:cNvSpPr>
            <a:spLocks noGrp="1"/>
          </p:cNvSpPr>
          <p:nvPr>
            <p:ph idx="1"/>
          </p:nvPr>
        </p:nvSpPr>
        <p:spPr>
          <a:xfrm>
            <a:off x="838200" y="1253331"/>
            <a:ext cx="10515600" cy="4351338"/>
          </a:xfrm>
          <a:solidFill>
            <a:schemeClr val="tx2"/>
          </a:solidFill>
        </p:spPr>
        <p:txBody>
          <a:bodyPr anchor="ctr">
            <a:normAutofit fontScale="92500" lnSpcReduction="20000"/>
          </a:bodyPr>
          <a:lstStyle/>
          <a:p>
            <a:pPr marL="0" indent="0">
              <a:buNone/>
            </a:pPr>
            <a:r>
              <a:rPr lang="en-US" b="0" dirty="0">
                <a:solidFill>
                  <a:srgbClr val="D73A49"/>
                </a:solidFill>
                <a:effectLst/>
                <a:latin typeface="Consolas" panose="020B0609020204030204" pitchFamily="49" charset="0"/>
              </a:rPr>
              <a:t>let</a:t>
            </a:r>
            <a:r>
              <a:rPr lang="en-US" b="0" dirty="0">
                <a:solidFill>
                  <a:srgbClr val="24292E"/>
                </a:solidFill>
                <a:effectLst/>
                <a:latin typeface="Consolas" panose="020B0609020204030204" pitchFamily="49" charset="0"/>
              </a:rPr>
              <a:t> response </a:t>
            </a:r>
            <a:r>
              <a:rPr lang="en-US" b="0" dirty="0">
                <a:solidFill>
                  <a:srgbClr val="D73A49"/>
                </a:solidFill>
                <a:effectLst/>
                <a:latin typeface="Consolas" panose="020B0609020204030204" pitchFamily="49" charset="0"/>
              </a:rPr>
              <a:t>=</a:t>
            </a:r>
            <a:r>
              <a:rPr lang="en-US" b="0" dirty="0">
                <a:solidFill>
                  <a:srgbClr val="24292E"/>
                </a:solidFill>
                <a:effectLst/>
                <a:latin typeface="Consolas" panose="020B0609020204030204" pitchFamily="49" charset="0"/>
              </a:rPr>
              <a:t> [{</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"word"</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"cook"</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a:t>
            </a:r>
            <a:r>
              <a:rPr lang="en-US" b="0" dirty="0" err="1">
                <a:solidFill>
                  <a:srgbClr val="032F62"/>
                </a:solidFill>
                <a:effectLst/>
                <a:latin typeface="Consolas" panose="020B0609020204030204" pitchFamily="49" charset="0"/>
              </a:rPr>
              <a:t>partOfSpeech</a:t>
            </a:r>
            <a:r>
              <a:rPr lang="en-US" b="0" dirty="0">
                <a:solidFill>
                  <a:srgbClr val="032F62"/>
                </a:solidFill>
                <a:effectLst/>
                <a:latin typeface="Consolas" panose="020B0609020204030204" pitchFamily="49" charset="0"/>
              </a:rPr>
              <a:t>"</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"noun"</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"definition"</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"A person who prepares food."</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"audio"</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"cook-au.mp3"</a:t>
            </a:r>
            <a:endParaRPr lang="en-US" b="0" dirty="0">
              <a:solidFill>
                <a:srgbClr val="24292E"/>
              </a:solidFill>
              <a:effectLst/>
              <a:latin typeface="Consolas" panose="020B0609020204030204" pitchFamily="49" charset="0"/>
            </a:endParaRPr>
          </a:p>
          <a:p>
            <a:pPr marL="0" indent="0">
              <a:buNone/>
            </a:pPr>
            <a:r>
              <a:rPr lang="en-US" b="0" dirty="0">
                <a:solidFill>
                  <a:srgbClr val="24292E"/>
                </a:solidFill>
                <a:effectLst/>
                <a:latin typeface="Consolas" panose="020B0609020204030204" pitchFamily="49" charset="0"/>
              </a:rPr>
              <a:t>}, {</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"word"</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"cook"</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a:t>
            </a:r>
            <a:r>
              <a:rPr lang="en-US" b="0" dirty="0" err="1">
                <a:solidFill>
                  <a:srgbClr val="032F62"/>
                </a:solidFill>
                <a:effectLst/>
                <a:latin typeface="Consolas" panose="020B0609020204030204" pitchFamily="49" charset="0"/>
              </a:rPr>
              <a:t>partOfSpeech</a:t>
            </a:r>
            <a:r>
              <a:rPr lang="en-US" b="0" dirty="0">
                <a:solidFill>
                  <a:srgbClr val="032F62"/>
                </a:solidFill>
                <a:effectLst/>
                <a:latin typeface="Consolas" panose="020B0609020204030204" pitchFamily="49" charset="0"/>
              </a:rPr>
              <a:t>"</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"verb"</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"definition"</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"To prepare food for eating."</a:t>
            </a:r>
            <a:endParaRPr lang="en-US" b="0" dirty="0">
              <a:solidFill>
                <a:srgbClr val="24292E"/>
              </a:solidFill>
              <a:effectLst/>
              <a:latin typeface="Consolas" panose="020B0609020204030204" pitchFamily="49" charset="0"/>
            </a:endParaRPr>
          </a:p>
          <a:p>
            <a:pPr marL="0" indent="0">
              <a:buNone/>
            </a:pPr>
            <a:r>
              <a:rPr lang="en-US" b="0" dirty="0">
                <a:solidFill>
                  <a:srgbClr val="24292E"/>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25B8BE7-FC13-04F4-8154-32BADBD5FE8A}"/>
              </a:ext>
            </a:extLst>
          </p:cNvPr>
          <p:cNvSpPr txBox="1"/>
          <p:nvPr/>
        </p:nvSpPr>
        <p:spPr>
          <a:xfrm>
            <a:off x="6972472" y="1253331"/>
            <a:ext cx="4381328" cy="584775"/>
          </a:xfrm>
          <a:prstGeom prst="rect">
            <a:avLst/>
          </a:prstGeom>
          <a:noFill/>
        </p:spPr>
        <p:txBody>
          <a:bodyPr wrap="none" rtlCol="0">
            <a:spAutoFit/>
          </a:bodyPr>
          <a:lstStyle/>
          <a:p>
            <a:r>
              <a:rPr lang="en-US" sz="3200" b="1" dirty="0">
                <a:solidFill>
                  <a:schemeClr val="bg1"/>
                </a:solidFill>
              </a:rPr>
              <a:t>Data (Simplified)</a:t>
            </a:r>
          </a:p>
        </p:txBody>
      </p:sp>
      <p:sp>
        <p:nvSpPr>
          <p:cNvPr id="5" name="TextBox 4">
            <a:extLst>
              <a:ext uri="{FF2B5EF4-FFF2-40B4-BE49-F238E27FC236}">
                <a16:creationId xmlns:a16="http://schemas.microsoft.com/office/drawing/2014/main" id="{5FCC7170-F048-7485-D108-11EEA23D1EA0}"/>
              </a:ext>
            </a:extLst>
          </p:cNvPr>
          <p:cNvSpPr txBox="1"/>
          <p:nvPr/>
        </p:nvSpPr>
        <p:spPr>
          <a:xfrm>
            <a:off x="4532089" y="5104825"/>
            <a:ext cx="6391493" cy="707886"/>
          </a:xfrm>
          <a:prstGeom prst="rect">
            <a:avLst/>
          </a:prstGeom>
          <a:solidFill>
            <a:schemeClr val="accent5">
              <a:lumMod val="20000"/>
              <a:lumOff val="80000"/>
            </a:schemeClr>
          </a:solidFill>
          <a:ln w="19050">
            <a:solidFill>
              <a:schemeClr val="bg1"/>
            </a:solidFill>
          </a:ln>
        </p:spPr>
        <p:txBody>
          <a:bodyPr wrap="none" rtlCol="0">
            <a:spAutoFit/>
          </a:bodyPr>
          <a:lstStyle/>
          <a:p>
            <a:r>
              <a:rPr lang="en-US" sz="4000" b="0" dirty="0">
                <a:solidFill>
                  <a:srgbClr val="24292E"/>
                </a:solidFill>
                <a:effectLst/>
                <a:latin typeface="Consolas" panose="020B0609020204030204" pitchFamily="49" charset="0"/>
              </a:rPr>
              <a:t>response[</a:t>
            </a:r>
            <a:r>
              <a:rPr lang="en-US" sz="4000" dirty="0">
                <a:solidFill>
                  <a:srgbClr val="005CC5"/>
                </a:solidFill>
                <a:latin typeface="Consolas" panose="020B0609020204030204" pitchFamily="49" charset="0"/>
              </a:rPr>
              <a:t>1</a:t>
            </a:r>
            <a:r>
              <a:rPr lang="en-US" sz="4000" b="0" dirty="0">
                <a:solidFill>
                  <a:srgbClr val="24292E"/>
                </a:solidFill>
                <a:effectLst/>
                <a:latin typeface="Consolas" panose="020B0609020204030204" pitchFamily="49" charset="0"/>
              </a:rPr>
              <a:t>].definition</a:t>
            </a:r>
          </a:p>
        </p:txBody>
      </p:sp>
      <p:sp>
        <p:nvSpPr>
          <p:cNvPr id="6" name="TextBox 5">
            <a:extLst>
              <a:ext uri="{FF2B5EF4-FFF2-40B4-BE49-F238E27FC236}">
                <a16:creationId xmlns:a16="http://schemas.microsoft.com/office/drawing/2014/main" id="{183AD87D-6392-3F32-553A-6E1AE289E3D7}"/>
              </a:ext>
            </a:extLst>
          </p:cNvPr>
          <p:cNvSpPr txBox="1"/>
          <p:nvPr/>
        </p:nvSpPr>
        <p:spPr>
          <a:xfrm>
            <a:off x="5466809" y="3117522"/>
            <a:ext cx="4980851" cy="707886"/>
          </a:xfrm>
          <a:prstGeom prst="rect">
            <a:avLst/>
          </a:prstGeom>
          <a:solidFill>
            <a:schemeClr val="accent5">
              <a:lumMod val="20000"/>
              <a:lumOff val="80000"/>
            </a:schemeClr>
          </a:solidFill>
          <a:ln w="19050">
            <a:solidFill>
              <a:schemeClr val="bg1"/>
            </a:solidFill>
          </a:ln>
        </p:spPr>
        <p:txBody>
          <a:bodyPr wrap="none" rtlCol="0">
            <a:spAutoFit/>
          </a:bodyPr>
          <a:lstStyle/>
          <a:p>
            <a:r>
              <a:rPr lang="en-US" sz="4000" b="0" dirty="0">
                <a:solidFill>
                  <a:srgbClr val="24292E"/>
                </a:solidFill>
                <a:effectLst/>
                <a:latin typeface="Consolas" panose="020B0609020204030204" pitchFamily="49" charset="0"/>
              </a:rPr>
              <a:t>response[</a:t>
            </a:r>
            <a:r>
              <a:rPr lang="en-US" sz="4000" b="0" dirty="0">
                <a:solidFill>
                  <a:srgbClr val="005CC5"/>
                </a:solidFill>
                <a:effectLst/>
                <a:latin typeface="Consolas" panose="020B0609020204030204" pitchFamily="49" charset="0"/>
              </a:rPr>
              <a:t>0</a:t>
            </a:r>
            <a:r>
              <a:rPr lang="en-US" sz="4000" b="0" dirty="0">
                <a:solidFill>
                  <a:srgbClr val="24292E"/>
                </a:solidFill>
                <a:effectLst/>
                <a:latin typeface="Consolas" panose="020B0609020204030204" pitchFamily="49" charset="0"/>
              </a:rPr>
              <a:t>].audio</a:t>
            </a:r>
          </a:p>
        </p:txBody>
      </p:sp>
      <p:sp>
        <p:nvSpPr>
          <p:cNvPr id="7" name="TextBox 6">
            <a:extLst>
              <a:ext uri="{FF2B5EF4-FFF2-40B4-BE49-F238E27FC236}">
                <a16:creationId xmlns:a16="http://schemas.microsoft.com/office/drawing/2014/main" id="{20046E2D-844E-0F22-BEB6-21B1E8ACFC50}"/>
              </a:ext>
            </a:extLst>
          </p:cNvPr>
          <p:cNvSpPr txBox="1"/>
          <p:nvPr/>
        </p:nvSpPr>
        <p:spPr>
          <a:xfrm>
            <a:off x="838200" y="5689600"/>
            <a:ext cx="3601720" cy="646331"/>
          </a:xfrm>
          <a:prstGeom prst="rect">
            <a:avLst/>
          </a:prstGeom>
          <a:noFill/>
        </p:spPr>
        <p:txBody>
          <a:bodyPr wrap="square" rtlCol="0">
            <a:spAutoFit/>
          </a:bodyPr>
          <a:lstStyle/>
          <a:p>
            <a:r>
              <a:rPr lang="en-US" dirty="0">
                <a:solidFill>
                  <a:schemeClr val="accent5">
                    <a:lumMod val="20000"/>
                    <a:lumOff val="80000"/>
                  </a:schemeClr>
                </a:solidFill>
              </a:rPr>
              <a:t>Get the audio for the first word in the array</a:t>
            </a:r>
          </a:p>
        </p:txBody>
      </p:sp>
      <p:sp>
        <p:nvSpPr>
          <p:cNvPr id="8" name="TextBox 7">
            <a:extLst>
              <a:ext uri="{FF2B5EF4-FFF2-40B4-BE49-F238E27FC236}">
                <a16:creationId xmlns:a16="http://schemas.microsoft.com/office/drawing/2014/main" id="{69E51F03-C23D-43C1-CC43-2217A7618456}"/>
              </a:ext>
            </a:extLst>
          </p:cNvPr>
          <p:cNvSpPr txBox="1"/>
          <p:nvPr/>
        </p:nvSpPr>
        <p:spPr>
          <a:xfrm>
            <a:off x="4765040" y="5966599"/>
            <a:ext cx="7233919" cy="369332"/>
          </a:xfrm>
          <a:prstGeom prst="rect">
            <a:avLst/>
          </a:prstGeom>
          <a:noFill/>
        </p:spPr>
        <p:txBody>
          <a:bodyPr wrap="square" rtlCol="0">
            <a:spAutoFit/>
          </a:bodyPr>
          <a:lstStyle/>
          <a:p>
            <a:r>
              <a:rPr lang="en-US" dirty="0">
                <a:solidFill>
                  <a:schemeClr val="accent5">
                    <a:lumMod val="20000"/>
                    <a:lumOff val="80000"/>
                  </a:schemeClr>
                </a:solidFill>
              </a:rPr>
              <a:t>Get the definition for the second word in the array</a:t>
            </a:r>
          </a:p>
        </p:txBody>
      </p:sp>
    </p:spTree>
    <p:extLst>
      <p:ext uri="{BB962C8B-B14F-4D97-AF65-F5344CB8AC3E}">
        <p14:creationId xmlns:p14="http://schemas.microsoft.com/office/powerpoint/2010/main" val="37630564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500"/>
                                        <p:tgtEl>
                                          <p:spTgt spid="7"/>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fade">
                                      <p:cBhvr>
                                        <p:cTn id="50" dur="500"/>
                                        <p:tgtEl>
                                          <p:spTgt spid="6"/>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fade">
                                      <p:cBhvr>
                                        <p:cTn id="55" dur="500"/>
                                        <p:tgtEl>
                                          <p:spTgt spid="8"/>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p:bldP spid="5" grpId="0" animBg="1"/>
      <p:bldP spid="6" grpId="0" animBg="1"/>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BEF71B-6735-FD6E-5DEB-DCCD84A4575F}"/>
              </a:ext>
            </a:extLst>
          </p:cNvPr>
          <p:cNvSpPr txBox="1"/>
          <p:nvPr/>
        </p:nvSpPr>
        <p:spPr>
          <a:xfrm>
            <a:off x="0" y="1905505"/>
            <a:ext cx="12192000" cy="3046988"/>
          </a:xfrm>
          <a:prstGeom prst="rect">
            <a:avLst/>
          </a:prstGeom>
          <a:noFill/>
        </p:spPr>
        <p:txBody>
          <a:bodyPr wrap="square" anchor="ctr">
            <a:spAutoFit/>
          </a:bodyPr>
          <a:lstStyle/>
          <a:p>
            <a:r>
              <a:rPr lang="en-US" sz="9600" dirty="0">
                <a:hlinkClick r:id="rId3"/>
              </a:rPr>
              <a:t>https://jsfiddle.net/uhb6e2fy/</a:t>
            </a:r>
            <a:endParaRPr lang="en-US" sz="9600" dirty="0"/>
          </a:p>
        </p:txBody>
      </p:sp>
    </p:spTree>
    <p:extLst>
      <p:ext uri="{BB962C8B-B14F-4D97-AF65-F5344CB8AC3E}">
        <p14:creationId xmlns:p14="http://schemas.microsoft.com/office/powerpoint/2010/main" val="2958802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a:xfrm>
            <a:off x="0" y="1122363"/>
            <a:ext cx="12192000" cy="2387600"/>
          </a:xfrm>
        </p:spPr>
        <p:txBody>
          <a:bodyPr>
            <a:noAutofit/>
          </a:bodyPr>
          <a:lstStyle/>
          <a:p>
            <a:r>
              <a:rPr lang="en-US" sz="9600" b="1" dirty="0">
                <a:solidFill>
                  <a:schemeClr val="tx1">
                    <a:lumMod val="50000"/>
                  </a:schemeClr>
                </a:solidFill>
                <a:latin typeface="Killer Tech" panose="03000600000000000000" pitchFamily="66" charset="0"/>
              </a:rPr>
              <a:t>REQUESTS IN Code</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a:xfrm>
            <a:off x="0" y="3602038"/>
            <a:ext cx="12192000" cy="1655762"/>
          </a:xfrm>
        </p:spPr>
        <p:txBody>
          <a:bodyPr>
            <a:normAutofit/>
          </a:bodyPr>
          <a:lstStyle/>
          <a:p>
            <a:r>
              <a:rPr lang="en-US" sz="3600" b="1" dirty="0">
                <a:solidFill>
                  <a:schemeClr val="accent6"/>
                </a:solidFill>
              </a:rPr>
              <a:t>fetch</a:t>
            </a:r>
            <a:r>
              <a:rPr lang="en-US" sz="3600" dirty="0">
                <a:solidFill>
                  <a:schemeClr val="tx1">
                    <a:lumMod val="50000"/>
                  </a:schemeClr>
                </a:solidFill>
              </a:rPr>
              <a:t>  |  </a:t>
            </a:r>
            <a:r>
              <a:rPr lang="en-US" sz="3600" b="1" dirty="0">
                <a:solidFill>
                  <a:schemeClr val="accent6"/>
                </a:solidFill>
              </a:rPr>
              <a:t>async</a:t>
            </a:r>
            <a:r>
              <a:rPr lang="en-US" sz="3600" dirty="0">
                <a:solidFill>
                  <a:schemeClr val="tx1">
                    <a:lumMod val="50000"/>
                  </a:schemeClr>
                </a:solidFill>
              </a:rPr>
              <a:t>/</a:t>
            </a:r>
            <a:r>
              <a:rPr lang="en-US" sz="3600" b="1" dirty="0">
                <a:solidFill>
                  <a:schemeClr val="accent6"/>
                </a:solidFill>
              </a:rPr>
              <a:t>await</a:t>
            </a:r>
            <a:r>
              <a:rPr lang="en-US" sz="3600" dirty="0">
                <a:solidFill>
                  <a:schemeClr val="tx1">
                    <a:lumMod val="50000"/>
                  </a:schemeClr>
                </a:solidFill>
              </a:rPr>
              <a:t>  |  </a:t>
            </a:r>
            <a:r>
              <a:rPr lang="en-US" sz="3600" b="1" dirty="0">
                <a:solidFill>
                  <a:schemeClr val="accent6"/>
                </a:solidFill>
              </a:rPr>
              <a:t>try</a:t>
            </a:r>
            <a:r>
              <a:rPr lang="en-US" sz="3600" dirty="0">
                <a:solidFill>
                  <a:schemeClr val="tx1">
                    <a:lumMod val="50000"/>
                  </a:schemeClr>
                </a:solidFill>
              </a:rPr>
              <a:t>/</a:t>
            </a:r>
            <a:r>
              <a:rPr lang="en-US" sz="3600" b="1" dirty="0">
                <a:solidFill>
                  <a:schemeClr val="accent6"/>
                </a:solidFill>
              </a:rPr>
              <a:t>catch</a:t>
            </a:r>
          </a:p>
        </p:txBody>
      </p:sp>
    </p:spTree>
    <p:extLst>
      <p:ext uri="{BB962C8B-B14F-4D97-AF65-F5344CB8AC3E}">
        <p14:creationId xmlns:p14="http://schemas.microsoft.com/office/powerpoint/2010/main" val="2637917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p:txBody>
          <a:bodyPr/>
          <a:lstStyle/>
          <a:p>
            <a:r>
              <a:rPr lang="en-US" dirty="0"/>
              <a:t>The </a:t>
            </a:r>
            <a:r>
              <a:rPr lang="en-US" sz="5400" b="1" dirty="0">
                <a:solidFill>
                  <a:schemeClr val="accent3"/>
                </a:solidFill>
                <a:latin typeface="+mn-lt"/>
              </a:rPr>
              <a:t>fetch</a:t>
            </a:r>
            <a:r>
              <a:rPr lang="en-US" dirty="0"/>
              <a:t> Function</a:t>
            </a: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7254240" y="1825626"/>
            <a:ext cx="4201160" cy="4351338"/>
          </a:xfrm>
        </p:spPr>
        <p:txBody>
          <a:bodyPr>
            <a:normAutofit/>
          </a:bodyPr>
          <a:lstStyle/>
          <a:p>
            <a:pPr marL="0" indent="0">
              <a:buNone/>
            </a:pPr>
            <a:r>
              <a:rPr lang="en-US" sz="2400" dirty="0"/>
              <a:t>The fetch function sends a network </a:t>
            </a:r>
            <a:r>
              <a:rPr lang="en-US" sz="2400" b="1" dirty="0">
                <a:solidFill>
                  <a:schemeClr val="accent5">
                    <a:lumMod val="40000"/>
                    <a:lumOff val="60000"/>
                  </a:schemeClr>
                </a:solidFill>
              </a:rPr>
              <a:t>request</a:t>
            </a:r>
            <a:r>
              <a:rPr lang="en-US" sz="2400" dirty="0"/>
              <a:t> to a given URL</a:t>
            </a:r>
          </a:p>
          <a:p>
            <a:pPr marL="0" indent="0">
              <a:buNone/>
            </a:pPr>
            <a:endParaRPr lang="en-US" sz="2400" dirty="0"/>
          </a:p>
          <a:p>
            <a:pPr marL="0" indent="0">
              <a:buNone/>
            </a:pPr>
            <a:r>
              <a:rPr lang="en-US" sz="2400" dirty="0"/>
              <a:t>The </a:t>
            </a:r>
            <a:r>
              <a:rPr lang="en-US" sz="2400" b="1" dirty="0">
                <a:solidFill>
                  <a:schemeClr val="accent5">
                    <a:lumMod val="40000"/>
                    <a:lumOff val="60000"/>
                  </a:schemeClr>
                </a:solidFill>
              </a:rPr>
              <a:t>URL</a:t>
            </a:r>
            <a:r>
              <a:rPr lang="en-US" sz="2400" dirty="0"/>
              <a:t> is passed as a </a:t>
            </a:r>
            <a:r>
              <a:rPr lang="en-US" sz="2400" b="1" dirty="0">
                <a:solidFill>
                  <a:schemeClr val="accent5">
                    <a:lumMod val="40000"/>
                    <a:lumOff val="60000"/>
                  </a:schemeClr>
                </a:solidFill>
              </a:rPr>
              <a:t>parameter</a:t>
            </a:r>
            <a:r>
              <a:rPr lang="en-US" sz="2400" dirty="0"/>
              <a:t> to the function when called</a:t>
            </a:r>
          </a:p>
          <a:p>
            <a:pPr marL="0" indent="0">
              <a:buNone/>
            </a:pPr>
            <a:endParaRPr lang="en-US" sz="2400" dirty="0"/>
          </a:p>
          <a:p>
            <a:pPr marL="0" indent="0">
              <a:buNone/>
            </a:pPr>
            <a:r>
              <a:rPr lang="en-US" sz="2400" dirty="0"/>
              <a:t>It is </a:t>
            </a:r>
            <a:r>
              <a:rPr lang="en-US" sz="2400" b="1" dirty="0">
                <a:solidFill>
                  <a:schemeClr val="accent5">
                    <a:lumMod val="40000"/>
                    <a:lumOff val="60000"/>
                  </a:schemeClr>
                </a:solidFill>
              </a:rPr>
              <a:t>asynchronous</a:t>
            </a:r>
            <a:r>
              <a:rPr lang="en-US" sz="2400" dirty="0"/>
              <a:t>, meaning it returns a </a:t>
            </a:r>
            <a:r>
              <a:rPr lang="en-US" sz="2400" b="1" dirty="0">
                <a:solidFill>
                  <a:schemeClr val="accent5">
                    <a:lumMod val="40000"/>
                    <a:lumOff val="60000"/>
                  </a:schemeClr>
                </a:solidFill>
              </a:rPr>
              <a:t>Promise</a:t>
            </a:r>
            <a:r>
              <a:rPr lang="en-US" sz="2400" dirty="0"/>
              <a:t> object</a:t>
            </a:r>
          </a:p>
        </p:txBody>
      </p:sp>
      <p:pic>
        <p:nvPicPr>
          <p:cNvPr id="5" name="Picture 4">
            <a:extLst>
              <a:ext uri="{FF2B5EF4-FFF2-40B4-BE49-F238E27FC236}">
                <a16:creationId xmlns:a16="http://schemas.microsoft.com/office/drawing/2014/main" id="{A8FA0244-1788-FCAC-5D11-62CE729746C5}"/>
              </a:ext>
            </a:extLst>
          </p:cNvPr>
          <p:cNvPicPr>
            <a:picLocks noChangeAspect="1"/>
          </p:cNvPicPr>
          <p:nvPr/>
        </p:nvPicPr>
        <p:blipFill rotWithShape="1">
          <a:blip r:embed="rId3"/>
          <a:srcRect l="7900" t="25977" r="42766" b="12393"/>
          <a:stretch/>
        </p:blipFill>
        <p:spPr>
          <a:xfrm>
            <a:off x="838200" y="1825626"/>
            <a:ext cx="6192287" cy="4351337"/>
          </a:xfrm>
          <a:prstGeom prst="rect">
            <a:avLst/>
          </a:prstGeom>
          <a:ln w="38100">
            <a:solidFill>
              <a:schemeClr val="tx1"/>
            </a:solidFill>
          </a:ln>
        </p:spPr>
      </p:pic>
    </p:spTree>
    <p:extLst>
      <p:ext uri="{BB962C8B-B14F-4D97-AF65-F5344CB8AC3E}">
        <p14:creationId xmlns:p14="http://schemas.microsoft.com/office/powerpoint/2010/main" val="4227745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Dungeon">
      <a:dk1>
        <a:srgbClr val="34444C"/>
      </a:dk1>
      <a:lt1>
        <a:srgbClr val="9ECCC9"/>
      </a:lt1>
      <a:dk2>
        <a:srgbClr val="34444C"/>
      </a:dk2>
      <a:lt2>
        <a:srgbClr val="CDE5E3"/>
      </a:lt2>
      <a:accent1>
        <a:srgbClr val="69AFAB"/>
      </a:accent1>
      <a:accent2>
        <a:srgbClr val="2A7B7C"/>
      </a:accent2>
      <a:accent3>
        <a:srgbClr val="F9C474"/>
      </a:accent3>
      <a:accent4>
        <a:srgbClr val="EE9544"/>
      </a:accent4>
      <a:accent5>
        <a:srgbClr val="F34F85"/>
      </a:accent5>
      <a:accent6>
        <a:srgbClr val="E1287E"/>
      </a:accent6>
      <a:hlink>
        <a:srgbClr val="5B9BD5"/>
      </a:hlink>
      <a:folHlink>
        <a:srgbClr val="EE9544"/>
      </a:folHlink>
    </a:clrScheme>
    <a:fontScheme name="Dungeonous">
      <a:majorFont>
        <a:latin typeface="Righteous"/>
        <a:ea typeface=""/>
        <a:cs typeface=""/>
      </a:majorFont>
      <a:minorFont>
        <a:latin typeface="Nitt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536</TotalTime>
  <Words>2145</Words>
  <Application>Microsoft Office PowerPoint</Application>
  <PresentationFormat>Widescreen</PresentationFormat>
  <Paragraphs>214</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Calibri</vt:lpstr>
      <vt:lpstr>Arial</vt:lpstr>
      <vt:lpstr>Killer Tech</vt:lpstr>
      <vt:lpstr>Nitti</vt:lpstr>
      <vt:lpstr>Righteous</vt:lpstr>
      <vt:lpstr>Consolas</vt:lpstr>
      <vt:lpstr>Office Theme</vt:lpstr>
      <vt:lpstr>Using an API</vt:lpstr>
      <vt:lpstr>Agenda</vt:lpstr>
      <vt:lpstr>Finding an API: Exploration</vt:lpstr>
      <vt:lpstr>API Example: Dictionary</vt:lpstr>
      <vt:lpstr>Dictionary Response</vt:lpstr>
      <vt:lpstr>JSON → Information</vt:lpstr>
      <vt:lpstr>PowerPoint Presentation</vt:lpstr>
      <vt:lpstr>REQUESTS IN Code</vt:lpstr>
      <vt:lpstr>The fetch Function</vt:lpstr>
      <vt:lpstr>fetch Example</vt:lpstr>
      <vt:lpstr>Handling Promises with await</vt:lpstr>
      <vt:lpstr>Defining Functions with async</vt:lpstr>
      <vt:lpstr>Dealing with Response Objects</vt:lpstr>
      <vt:lpstr>Handling Errors Gracefully</vt:lpstr>
      <vt:lpstr>PowerPoint Presentation</vt:lpstr>
      <vt:lpstr>try / catch Example</vt:lpstr>
      <vt:lpstr>finally</vt:lpstr>
      <vt:lpstr>PowerPoint Presentation</vt:lpstr>
      <vt:lpstr>Putting It All Together</vt:lpstr>
      <vt:lpstr>PowerPoint Presentation</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Maxwell</dc:creator>
  <cp:lastModifiedBy>Joseph Maxwell</cp:lastModifiedBy>
  <cp:revision>41</cp:revision>
  <dcterms:created xsi:type="dcterms:W3CDTF">2023-03-23T13:54:22Z</dcterms:created>
  <dcterms:modified xsi:type="dcterms:W3CDTF">2024-09-04T21:12:56Z</dcterms:modified>
</cp:coreProperties>
</file>

<file path=docProps/thumbnail.jpeg>
</file>